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0"/>
  </p:notesMasterIdLst>
  <p:sldIdLst>
    <p:sldId id="256" r:id="rId2"/>
    <p:sldId id="392" r:id="rId3"/>
    <p:sldId id="285" r:id="rId4"/>
    <p:sldId id="429" r:id="rId5"/>
    <p:sldId id="315" r:id="rId6"/>
    <p:sldId id="321" r:id="rId7"/>
    <p:sldId id="325" r:id="rId8"/>
    <p:sldId id="329" r:id="rId9"/>
    <p:sldId id="332" r:id="rId10"/>
    <p:sldId id="257" r:id="rId11"/>
    <p:sldId id="427" r:id="rId12"/>
    <p:sldId id="278" r:id="rId13"/>
    <p:sldId id="266" r:id="rId14"/>
    <p:sldId id="300" r:id="rId15"/>
    <p:sldId id="268" r:id="rId16"/>
    <p:sldId id="384" r:id="rId17"/>
    <p:sldId id="428" r:id="rId18"/>
    <p:sldId id="39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282" autoAdjust="0"/>
  </p:normalViewPr>
  <p:slideViewPr>
    <p:cSldViewPr snapToGrid="0">
      <p:cViewPr varScale="1">
        <p:scale>
          <a:sx n="59" d="100"/>
          <a:sy n="59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9DB6E-02F6-43BF-88EF-86B764B3047B}" type="doc">
      <dgm:prSet loTypeId="urn:microsoft.com/office/officeart/2005/8/layout/cycle2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7608008-3718-45E7-AAD4-BA346CF7E2FA}">
      <dgm:prSet phldrT="[Text]" custT="1"/>
      <dgm:spPr/>
      <dgm:t>
        <a:bodyPr/>
        <a:lstStyle/>
        <a:p>
          <a:r>
            <a:rPr lang="en-US" sz="1800" dirty="0"/>
            <a:t>1</a:t>
          </a:r>
        </a:p>
        <a:p>
          <a:r>
            <a:rPr lang="en-US" sz="2000" dirty="0"/>
            <a:t>Investors</a:t>
          </a:r>
        </a:p>
      </dgm:t>
    </dgm:pt>
    <dgm:pt modelId="{F58F69AB-9AE4-4DEF-B698-7C89CD07D731}" type="parTrans" cxnId="{4BC27DC7-2308-4362-89E1-25C30065FD2D}">
      <dgm:prSet/>
      <dgm:spPr/>
      <dgm:t>
        <a:bodyPr/>
        <a:lstStyle/>
        <a:p>
          <a:endParaRPr lang="en-US"/>
        </a:p>
      </dgm:t>
    </dgm:pt>
    <dgm:pt modelId="{415AE696-F442-4131-B85D-298AC858E9AB}" type="sibTrans" cxnId="{4BC27DC7-2308-4362-89E1-25C30065FD2D}">
      <dgm:prSet/>
      <dgm:spPr/>
      <dgm:t>
        <a:bodyPr/>
        <a:lstStyle/>
        <a:p>
          <a:endParaRPr lang="en-US"/>
        </a:p>
      </dgm:t>
    </dgm:pt>
    <dgm:pt modelId="{EC3CABA0-E450-495A-A19C-28A167E33259}">
      <dgm:prSet phldrT="[Text]" custT="1"/>
      <dgm:spPr/>
      <dgm:t>
        <a:bodyPr/>
        <a:lstStyle/>
        <a:p>
          <a:r>
            <a:rPr lang="en-US" sz="2000" dirty="0"/>
            <a:t>2</a:t>
          </a:r>
        </a:p>
        <a:p>
          <a:r>
            <a:rPr lang="en-US" sz="2000" dirty="0"/>
            <a:t>Statutory Capital / Registration</a:t>
          </a:r>
        </a:p>
      </dgm:t>
    </dgm:pt>
    <dgm:pt modelId="{06EC9499-535B-42FC-80E5-9C4AB92C27DF}" type="parTrans" cxnId="{0880E7AA-1897-45B4-9F64-A99E9DB56A81}">
      <dgm:prSet/>
      <dgm:spPr/>
      <dgm:t>
        <a:bodyPr/>
        <a:lstStyle/>
        <a:p>
          <a:endParaRPr lang="en-US"/>
        </a:p>
      </dgm:t>
    </dgm:pt>
    <dgm:pt modelId="{EC269437-1E05-4058-B9C6-BD1CB1894EC9}" type="sibTrans" cxnId="{0880E7AA-1897-45B4-9F64-A99E9DB56A81}">
      <dgm:prSet/>
      <dgm:spPr>
        <a:solidFill>
          <a:schemeClr val="accent1"/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4A08E3B-6BA3-4ACA-B88E-5E4E2ABFEEAD}">
      <dgm:prSet phldrT="[Text]" custT="1"/>
      <dgm:spPr/>
      <dgm:t>
        <a:bodyPr/>
        <a:lstStyle/>
        <a:p>
          <a:r>
            <a:rPr lang="en-US" sz="1800" dirty="0"/>
            <a:t>3</a:t>
          </a:r>
        </a:p>
        <a:p>
          <a:r>
            <a:rPr lang="en-US" sz="1800" b="1" dirty="0"/>
            <a:t>Board of Directors</a:t>
          </a:r>
        </a:p>
      </dgm:t>
    </dgm:pt>
    <dgm:pt modelId="{ED43557C-7FD6-4110-A8F2-A48F2A682D75}" type="parTrans" cxnId="{183EE196-9CCE-4833-BA7C-817770F4B72E}">
      <dgm:prSet/>
      <dgm:spPr/>
      <dgm:t>
        <a:bodyPr/>
        <a:lstStyle/>
        <a:p>
          <a:endParaRPr lang="en-US"/>
        </a:p>
      </dgm:t>
    </dgm:pt>
    <dgm:pt modelId="{2E0899E1-4358-453F-8159-20C9102A8DE2}" type="sibTrans" cxnId="{183EE196-9CCE-4833-BA7C-817770F4B72E}">
      <dgm:prSet/>
      <dgm:spPr/>
      <dgm:t>
        <a:bodyPr/>
        <a:lstStyle/>
        <a:p>
          <a:endParaRPr lang="en-US"/>
        </a:p>
      </dgm:t>
    </dgm:pt>
    <dgm:pt modelId="{F37B054D-AADC-4740-AF4E-8B24D244933E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dirty="0"/>
            <a:t>4</a:t>
          </a:r>
        </a:p>
        <a:p>
          <a:r>
            <a:rPr lang="en-US" sz="2000" b="1" dirty="0"/>
            <a:t>Shariah Advisory Board</a:t>
          </a:r>
        </a:p>
      </dgm:t>
    </dgm:pt>
    <dgm:pt modelId="{F6E08790-0771-4F44-90AE-31387E90AAD7}" type="parTrans" cxnId="{6DB27766-838E-4563-9984-00FBC98D7599}">
      <dgm:prSet/>
      <dgm:spPr/>
      <dgm:t>
        <a:bodyPr/>
        <a:lstStyle/>
        <a:p>
          <a:endParaRPr lang="en-US"/>
        </a:p>
      </dgm:t>
    </dgm:pt>
    <dgm:pt modelId="{5CA74AD8-FAF0-400E-8370-D42219622213}" type="sibTrans" cxnId="{6DB27766-838E-4563-9984-00FBC98D7599}">
      <dgm:prSet/>
      <dgm:spPr/>
      <dgm:t>
        <a:bodyPr/>
        <a:lstStyle/>
        <a:p>
          <a:endParaRPr lang="en-US"/>
        </a:p>
      </dgm:t>
    </dgm:pt>
    <dgm:pt modelId="{E20ACE5B-F609-4382-B6BF-757651AD91C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dirty="0"/>
            <a:t>5</a:t>
          </a:r>
        </a:p>
        <a:p>
          <a:r>
            <a:rPr lang="en-US" sz="2000" b="1" dirty="0"/>
            <a:t>AUDITORS</a:t>
          </a:r>
        </a:p>
      </dgm:t>
    </dgm:pt>
    <dgm:pt modelId="{44EB5AF5-F732-450B-B3F8-D24A3FFDB9FC}" type="parTrans" cxnId="{DD303900-9428-4422-935D-C6A1F36DFA73}">
      <dgm:prSet/>
      <dgm:spPr/>
      <dgm:t>
        <a:bodyPr/>
        <a:lstStyle/>
        <a:p>
          <a:endParaRPr lang="en-US"/>
        </a:p>
      </dgm:t>
    </dgm:pt>
    <dgm:pt modelId="{0EE5FF59-7ABC-4BB7-920E-E6B65BF194FF}" type="sibTrans" cxnId="{DD303900-9428-4422-935D-C6A1F36DFA73}">
      <dgm:prSet/>
      <dgm:spPr/>
      <dgm:t>
        <a:bodyPr/>
        <a:lstStyle/>
        <a:p>
          <a:endParaRPr lang="en-US"/>
        </a:p>
      </dgm:t>
    </dgm:pt>
    <dgm:pt modelId="{E0236F4E-405F-4CD3-875E-13AE9F4F46B7}" type="pres">
      <dgm:prSet presAssocID="{4C89DB6E-02F6-43BF-88EF-86B764B3047B}" presName="cycle" presStyleCnt="0">
        <dgm:presLayoutVars>
          <dgm:dir/>
          <dgm:resizeHandles val="exact"/>
        </dgm:presLayoutVars>
      </dgm:prSet>
      <dgm:spPr/>
    </dgm:pt>
    <dgm:pt modelId="{1CAE6354-E675-427B-AF1B-654473C0EEA6}" type="pres">
      <dgm:prSet presAssocID="{17608008-3718-45E7-AAD4-BA346CF7E2FA}" presName="node" presStyleLbl="node1" presStyleIdx="0" presStyleCnt="5" custRadScaleRad="135146" custRadScaleInc="96906">
        <dgm:presLayoutVars>
          <dgm:bulletEnabled val="1"/>
        </dgm:presLayoutVars>
      </dgm:prSet>
      <dgm:spPr/>
    </dgm:pt>
    <dgm:pt modelId="{FAE2C7F3-0998-4713-809E-EF717C44C6F9}" type="pres">
      <dgm:prSet presAssocID="{415AE696-F442-4131-B85D-298AC858E9AB}" presName="sibTrans" presStyleLbl="sibTrans2D1" presStyleIdx="0" presStyleCnt="5" custScaleX="262109" custLinFactX="33249" custLinFactNeighborX="100000" custLinFactNeighborY="-98075"/>
      <dgm:spPr/>
    </dgm:pt>
    <dgm:pt modelId="{7EB82768-9A56-4CB0-9CD7-626B3C470385}" type="pres">
      <dgm:prSet presAssocID="{415AE696-F442-4131-B85D-298AC858E9AB}" presName="connectorText" presStyleLbl="sibTrans2D1" presStyleIdx="0" presStyleCnt="5"/>
      <dgm:spPr/>
    </dgm:pt>
    <dgm:pt modelId="{EAA07314-9B07-4DA7-AF9A-7F83C154668D}" type="pres">
      <dgm:prSet presAssocID="{EC3CABA0-E450-495A-A19C-28A167E33259}" presName="node" presStyleLbl="node1" presStyleIdx="1" presStyleCnt="5" custScaleX="164452" custRadScaleRad="194398" custRadScaleInc="14569">
        <dgm:presLayoutVars>
          <dgm:bulletEnabled val="1"/>
        </dgm:presLayoutVars>
      </dgm:prSet>
      <dgm:spPr/>
    </dgm:pt>
    <dgm:pt modelId="{6AD0AAAB-92C1-413A-BEC1-90999871F58C}" type="pres">
      <dgm:prSet presAssocID="{EC269437-1E05-4058-B9C6-BD1CB1894EC9}" presName="sibTrans" presStyleLbl="sibTrans2D1" presStyleIdx="1" presStyleCnt="5" custScaleX="219409" custLinFactX="141367" custLinFactNeighborX="200000" custLinFactNeighborY="-27339"/>
      <dgm:spPr/>
    </dgm:pt>
    <dgm:pt modelId="{A96EC58C-9B27-4647-8478-E534814E1132}" type="pres">
      <dgm:prSet presAssocID="{EC269437-1E05-4058-B9C6-BD1CB1894EC9}" presName="connectorText" presStyleLbl="sibTrans2D1" presStyleIdx="1" presStyleCnt="5"/>
      <dgm:spPr/>
    </dgm:pt>
    <dgm:pt modelId="{75B56229-6955-4C17-8229-292BE953AEA4}" type="pres">
      <dgm:prSet presAssocID="{A4A08E3B-6BA3-4ACA-B88E-5E4E2ABFEEAD}" presName="node" presStyleLbl="node1" presStyleIdx="2" presStyleCnt="5" custRadScaleRad="115377" custRadScaleInc="-67816">
        <dgm:presLayoutVars>
          <dgm:bulletEnabled val="1"/>
        </dgm:presLayoutVars>
      </dgm:prSet>
      <dgm:spPr/>
    </dgm:pt>
    <dgm:pt modelId="{CECA4354-AD23-46B1-A30C-9D9183F61886}" type="pres">
      <dgm:prSet presAssocID="{2E0899E1-4358-453F-8159-20C9102A8DE2}" presName="sibTrans" presStyleLbl="sibTrans2D1" presStyleIdx="2" presStyleCnt="5"/>
      <dgm:spPr/>
    </dgm:pt>
    <dgm:pt modelId="{392CCE62-9A03-4EB7-805A-18B3DB8E2AEE}" type="pres">
      <dgm:prSet presAssocID="{2E0899E1-4358-453F-8159-20C9102A8DE2}" presName="connectorText" presStyleLbl="sibTrans2D1" presStyleIdx="2" presStyleCnt="5"/>
      <dgm:spPr/>
    </dgm:pt>
    <dgm:pt modelId="{1C2DAA61-09D2-4CD2-B291-A307B04FD88D}" type="pres">
      <dgm:prSet presAssocID="{F37B054D-AADC-4740-AF4E-8B24D244933E}" presName="node" presStyleLbl="node1" presStyleIdx="3" presStyleCnt="5" custRadScaleRad="85556" custRadScaleInc="-16444">
        <dgm:presLayoutVars>
          <dgm:bulletEnabled val="1"/>
        </dgm:presLayoutVars>
      </dgm:prSet>
      <dgm:spPr/>
    </dgm:pt>
    <dgm:pt modelId="{8CBAB5B8-A961-47E0-B554-9ECA8E2E9424}" type="pres">
      <dgm:prSet presAssocID="{5CA74AD8-FAF0-400E-8370-D42219622213}" presName="sibTrans" presStyleLbl="sibTrans2D1" presStyleIdx="3" presStyleCnt="5" custScaleX="267365" custLinFactX="-79195" custLinFactNeighborX="-100000" custLinFactNeighborY="27083"/>
      <dgm:spPr/>
    </dgm:pt>
    <dgm:pt modelId="{A5CD88CC-E095-4875-AC9D-A411A9F03195}" type="pres">
      <dgm:prSet presAssocID="{5CA74AD8-FAF0-400E-8370-D42219622213}" presName="connectorText" presStyleLbl="sibTrans2D1" presStyleIdx="3" presStyleCnt="5"/>
      <dgm:spPr/>
    </dgm:pt>
    <dgm:pt modelId="{171477C2-BFF2-425C-B8E2-0DDDAFD7C487}" type="pres">
      <dgm:prSet presAssocID="{E20ACE5B-F609-4382-B6BF-757651AD91C7}" presName="node" presStyleLbl="node1" presStyleIdx="4" presStyleCnt="5" custRadScaleRad="102557" custRadScaleInc="-25278">
        <dgm:presLayoutVars>
          <dgm:bulletEnabled val="1"/>
        </dgm:presLayoutVars>
      </dgm:prSet>
      <dgm:spPr/>
    </dgm:pt>
    <dgm:pt modelId="{75FAB50F-89B8-4CC2-A336-A842B79CD1F6}" type="pres">
      <dgm:prSet presAssocID="{0EE5FF59-7ABC-4BB7-920E-E6B65BF194FF}" presName="sibTrans" presStyleLbl="sibTrans2D1" presStyleIdx="4" presStyleCnt="5" custLinFactX="-51713" custLinFactNeighborX="-100000" custLinFactNeighborY="-55533"/>
      <dgm:spPr/>
    </dgm:pt>
    <dgm:pt modelId="{0C1461C8-0C65-4A7C-ACC5-C1441FE2A8A6}" type="pres">
      <dgm:prSet presAssocID="{0EE5FF59-7ABC-4BB7-920E-E6B65BF194FF}" presName="connectorText" presStyleLbl="sibTrans2D1" presStyleIdx="4" presStyleCnt="5"/>
      <dgm:spPr/>
    </dgm:pt>
  </dgm:ptLst>
  <dgm:cxnLst>
    <dgm:cxn modelId="{DD303900-9428-4422-935D-C6A1F36DFA73}" srcId="{4C89DB6E-02F6-43BF-88EF-86B764B3047B}" destId="{E20ACE5B-F609-4382-B6BF-757651AD91C7}" srcOrd="4" destOrd="0" parTransId="{44EB5AF5-F732-450B-B3F8-D24A3FFDB9FC}" sibTransId="{0EE5FF59-7ABC-4BB7-920E-E6B65BF194FF}"/>
    <dgm:cxn modelId="{EBD7EE03-44D4-4401-8760-F87D5C6B583B}" type="presOf" srcId="{F37B054D-AADC-4740-AF4E-8B24D244933E}" destId="{1C2DAA61-09D2-4CD2-B291-A307B04FD88D}" srcOrd="0" destOrd="0" presId="urn:microsoft.com/office/officeart/2005/8/layout/cycle2"/>
    <dgm:cxn modelId="{03CBFD0A-8C90-492C-BC33-A725B6834DE6}" type="presOf" srcId="{0EE5FF59-7ABC-4BB7-920E-E6B65BF194FF}" destId="{75FAB50F-89B8-4CC2-A336-A842B79CD1F6}" srcOrd="0" destOrd="0" presId="urn:microsoft.com/office/officeart/2005/8/layout/cycle2"/>
    <dgm:cxn modelId="{AF01DF0C-44D3-4F13-87C0-3334E6FE4285}" type="presOf" srcId="{EC269437-1E05-4058-B9C6-BD1CB1894EC9}" destId="{6AD0AAAB-92C1-413A-BEC1-90999871F58C}" srcOrd="0" destOrd="0" presId="urn:microsoft.com/office/officeart/2005/8/layout/cycle2"/>
    <dgm:cxn modelId="{1B5D4928-04B0-4F50-8FCE-F928873B7CD5}" type="presOf" srcId="{415AE696-F442-4131-B85D-298AC858E9AB}" destId="{7EB82768-9A56-4CB0-9CD7-626B3C470385}" srcOrd="1" destOrd="0" presId="urn:microsoft.com/office/officeart/2005/8/layout/cycle2"/>
    <dgm:cxn modelId="{F5240E38-0CFC-410B-94C2-2E76BAC33375}" type="presOf" srcId="{5CA74AD8-FAF0-400E-8370-D42219622213}" destId="{A5CD88CC-E095-4875-AC9D-A411A9F03195}" srcOrd="1" destOrd="0" presId="urn:microsoft.com/office/officeart/2005/8/layout/cycle2"/>
    <dgm:cxn modelId="{EE8D7266-1FBC-4096-9C0A-DE6AD1BFA38A}" type="presOf" srcId="{17608008-3718-45E7-AAD4-BA346CF7E2FA}" destId="{1CAE6354-E675-427B-AF1B-654473C0EEA6}" srcOrd="0" destOrd="0" presId="urn:microsoft.com/office/officeart/2005/8/layout/cycle2"/>
    <dgm:cxn modelId="{6DB27766-838E-4563-9984-00FBC98D7599}" srcId="{4C89DB6E-02F6-43BF-88EF-86B764B3047B}" destId="{F37B054D-AADC-4740-AF4E-8B24D244933E}" srcOrd="3" destOrd="0" parTransId="{F6E08790-0771-4F44-90AE-31387E90AAD7}" sibTransId="{5CA74AD8-FAF0-400E-8370-D42219622213}"/>
    <dgm:cxn modelId="{455BE64D-E776-4C07-A9E1-B0EDB4288A04}" type="presOf" srcId="{415AE696-F442-4131-B85D-298AC858E9AB}" destId="{FAE2C7F3-0998-4713-809E-EF717C44C6F9}" srcOrd="0" destOrd="0" presId="urn:microsoft.com/office/officeart/2005/8/layout/cycle2"/>
    <dgm:cxn modelId="{1F339E4E-B760-4267-ABEA-EC38A2BAF2B8}" type="presOf" srcId="{5CA74AD8-FAF0-400E-8370-D42219622213}" destId="{8CBAB5B8-A961-47E0-B554-9ECA8E2E9424}" srcOrd="0" destOrd="0" presId="urn:microsoft.com/office/officeart/2005/8/layout/cycle2"/>
    <dgm:cxn modelId="{26E74B51-648B-46BF-AA97-6E898DF6DC5D}" type="presOf" srcId="{A4A08E3B-6BA3-4ACA-B88E-5E4E2ABFEEAD}" destId="{75B56229-6955-4C17-8229-292BE953AEA4}" srcOrd="0" destOrd="0" presId="urn:microsoft.com/office/officeart/2005/8/layout/cycle2"/>
    <dgm:cxn modelId="{CBD1E051-2124-43EB-9509-2C7CB9B1921E}" type="presOf" srcId="{2E0899E1-4358-453F-8159-20C9102A8DE2}" destId="{CECA4354-AD23-46B1-A30C-9D9183F61886}" srcOrd="0" destOrd="0" presId="urn:microsoft.com/office/officeart/2005/8/layout/cycle2"/>
    <dgm:cxn modelId="{074BCB59-710B-48F6-ADD1-D295D0E8E73E}" type="presOf" srcId="{EC269437-1E05-4058-B9C6-BD1CB1894EC9}" destId="{A96EC58C-9B27-4647-8478-E534814E1132}" srcOrd="1" destOrd="0" presId="urn:microsoft.com/office/officeart/2005/8/layout/cycle2"/>
    <dgm:cxn modelId="{183EE196-9CCE-4833-BA7C-817770F4B72E}" srcId="{4C89DB6E-02F6-43BF-88EF-86B764B3047B}" destId="{A4A08E3B-6BA3-4ACA-B88E-5E4E2ABFEEAD}" srcOrd="2" destOrd="0" parTransId="{ED43557C-7FD6-4110-A8F2-A48F2A682D75}" sibTransId="{2E0899E1-4358-453F-8159-20C9102A8DE2}"/>
    <dgm:cxn modelId="{5DF7B49A-EC38-42EE-84C6-4E6CB539E82A}" type="presOf" srcId="{E20ACE5B-F609-4382-B6BF-757651AD91C7}" destId="{171477C2-BFF2-425C-B8E2-0DDDAFD7C487}" srcOrd="0" destOrd="0" presId="urn:microsoft.com/office/officeart/2005/8/layout/cycle2"/>
    <dgm:cxn modelId="{0880E7AA-1897-45B4-9F64-A99E9DB56A81}" srcId="{4C89DB6E-02F6-43BF-88EF-86B764B3047B}" destId="{EC3CABA0-E450-495A-A19C-28A167E33259}" srcOrd="1" destOrd="0" parTransId="{06EC9499-535B-42FC-80E5-9C4AB92C27DF}" sibTransId="{EC269437-1E05-4058-B9C6-BD1CB1894EC9}"/>
    <dgm:cxn modelId="{085023B6-838A-45AD-8690-D164C3329F46}" type="presOf" srcId="{2E0899E1-4358-453F-8159-20C9102A8DE2}" destId="{392CCE62-9A03-4EB7-805A-18B3DB8E2AEE}" srcOrd="1" destOrd="0" presId="urn:microsoft.com/office/officeart/2005/8/layout/cycle2"/>
    <dgm:cxn modelId="{4BC27DC7-2308-4362-89E1-25C30065FD2D}" srcId="{4C89DB6E-02F6-43BF-88EF-86B764B3047B}" destId="{17608008-3718-45E7-AAD4-BA346CF7E2FA}" srcOrd="0" destOrd="0" parTransId="{F58F69AB-9AE4-4DEF-B698-7C89CD07D731}" sibTransId="{415AE696-F442-4131-B85D-298AC858E9AB}"/>
    <dgm:cxn modelId="{3DE14BC9-C8B4-40F8-9004-391759957C02}" type="presOf" srcId="{EC3CABA0-E450-495A-A19C-28A167E33259}" destId="{EAA07314-9B07-4DA7-AF9A-7F83C154668D}" srcOrd="0" destOrd="0" presId="urn:microsoft.com/office/officeart/2005/8/layout/cycle2"/>
    <dgm:cxn modelId="{FC80BAD6-1F4E-40F7-A3B8-94732CEC0450}" type="presOf" srcId="{0EE5FF59-7ABC-4BB7-920E-E6B65BF194FF}" destId="{0C1461C8-0C65-4A7C-ACC5-C1441FE2A8A6}" srcOrd="1" destOrd="0" presId="urn:microsoft.com/office/officeart/2005/8/layout/cycle2"/>
    <dgm:cxn modelId="{C2C4E4E3-ACA8-4CA7-B0D8-49CC7C653545}" type="presOf" srcId="{4C89DB6E-02F6-43BF-88EF-86B764B3047B}" destId="{E0236F4E-405F-4CD3-875E-13AE9F4F46B7}" srcOrd="0" destOrd="0" presId="urn:microsoft.com/office/officeart/2005/8/layout/cycle2"/>
    <dgm:cxn modelId="{85B49EC9-56A2-433E-A8C9-1BDC508C3DB3}" type="presParOf" srcId="{E0236F4E-405F-4CD3-875E-13AE9F4F46B7}" destId="{1CAE6354-E675-427B-AF1B-654473C0EEA6}" srcOrd="0" destOrd="0" presId="urn:microsoft.com/office/officeart/2005/8/layout/cycle2"/>
    <dgm:cxn modelId="{D4201BA9-2664-4ED1-9EEB-C3261C840187}" type="presParOf" srcId="{E0236F4E-405F-4CD3-875E-13AE9F4F46B7}" destId="{FAE2C7F3-0998-4713-809E-EF717C44C6F9}" srcOrd="1" destOrd="0" presId="urn:microsoft.com/office/officeart/2005/8/layout/cycle2"/>
    <dgm:cxn modelId="{6E83382C-F35B-4526-9AF7-704569EA949D}" type="presParOf" srcId="{FAE2C7F3-0998-4713-809E-EF717C44C6F9}" destId="{7EB82768-9A56-4CB0-9CD7-626B3C470385}" srcOrd="0" destOrd="0" presId="urn:microsoft.com/office/officeart/2005/8/layout/cycle2"/>
    <dgm:cxn modelId="{56E62EE9-8219-48E2-B70D-9ABCE79EF919}" type="presParOf" srcId="{E0236F4E-405F-4CD3-875E-13AE9F4F46B7}" destId="{EAA07314-9B07-4DA7-AF9A-7F83C154668D}" srcOrd="2" destOrd="0" presId="urn:microsoft.com/office/officeart/2005/8/layout/cycle2"/>
    <dgm:cxn modelId="{DD0AD317-C611-49FD-9039-CC5A48F27297}" type="presParOf" srcId="{E0236F4E-405F-4CD3-875E-13AE9F4F46B7}" destId="{6AD0AAAB-92C1-413A-BEC1-90999871F58C}" srcOrd="3" destOrd="0" presId="urn:microsoft.com/office/officeart/2005/8/layout/cycle2"/>
    <dgm:cxn modelId="{C3A8A7D4-DDE9-48B1-9C35-C1AA787E51B9}" type="presParOf" srcId="{6AD0AAAB-92C1-413A-BEC1-90999871F58C}" destId="{A96EC58C-9B27-4647-8478-E534814E1132}" srcOrd="0" destOrd="0" presId="urn:microsoft.com/office/officeart/2005/8/layout/cycle2"/>
    <dgm:cxn modelId="{C8AA3252-0CA8-4B69-A3C5-E3ABD7748CF7}" type="presParOf" srcId="{E0236F4E-405F-4CD3-875E-13AE9F4F46B7}" destId="{75B56229-6955-4C17-8229-292BE953AEA4}" srcOrd="4" destOrd="0" presId="urn:microsoft.com/office/officeart/2005/8/layout/cycle2"/>
    <dgm:cxn modelId="{3C56E30F-55FA-4629-AECD-A8D01634BDD9}" type="presParOf" srcId="{E0236F4E-405F-4CD3-875E-13AE9F4F46B7}" destId="{CECA4354-AD23-46B1-A30C-9D9183F61886}" srcOrd="5" destOrd="0" presId="urn:microsoft.com/office/officeart/2005/8/layout/cycle2"/>
    <dgm:cxn modelId="{C721A089-28C4-4F87-9D95-76D3B7FB691F}" type="presParOf" srcId="{CECA4354-AD23-46B1-A30C-9D9183F61886}" destId="{392CCE62-9A03-4EB7-805A-18B3DB8E2AEE}" srcOrd="0" destOrd="0" presId="urn:microsoft.com/office/officeart/2005/8/layout/cycle2"/>
    <dgm:cxn modelId="{F4D15A8A-96A5-4031-BD8D-EEE561235BBC}" type="presParOf" srcId="{E0236F4E-405F-4CD3-875E-13AE9F4F46B7}" destId="{1C2DAA61-09D2-4CD2-B291-A307B04FD88D}" srcOrd="6" destOrd="0" presId="urn:microsoft.com/office/officeart/2005/8/layout/cycle2"/>
    <dgm:cxn modelId="{6BC9D6D4-600E-4B8D-96B4-BA66E3A08915}" type="presParOf" srcId="{E0236F4E-405F-4CD3-875E-13AE9F4F46B7}" destId="{8CBAB5B8-A961-47E0-B554-9ECA8E2E9424}" srcOrd="7" destOrd="0" presId="urn:microsoft.com/office/officeart/2005/8/layout/cycle2"/>
    <dgm:cxn modelId="{606D9401-1606-40AD-84A8-975203799B83}" type="presParOf" srcId="{8CBAB5B8-A961-47E0-B554-9ECA8E2E9424}" destId="{A5CD88CC-E095-4875-AC9D-A411A9F03195}" srcOrd="0" destOrd="0" presId="urn:microsoft.com/office/officeart/2005/8/layout/cycle2"/>
    <dgm:cxn modelId="{BBB61E11-628F-42FD-864E-273420347391}" type="presParOf" srcId="{E0236F4E-405F-4CD3-875E-13AE9F4F46B7}" destId="{171477C2-BFF2-425C-B8E2-0DDDAFD7C487}" srcOrd="8" destOrd="0" presId="urn:microsoft.com/office/officeart/2005/8/layout/cycle2"/>
    <dgm:cxn modelId="{057824DB-55DD-47DA-BE1B-3B7571A57C31}" type="presParOf" srcId="{E0236F4E-405F-4CD3-875E-13AE9F4F46B7}" destId="{75FAB50F-89B8-4CC2-A336-A842B79CD1F6}" srcOrd="9" destOrd="0" presId="urn:microsoft.com/office/officeart/2005/8/layout/cycle2"/>
    <dgm:cxn modelId="{819A2541-4931-4D73-8D99-8BA6BF92ED00}" type="presParOf" srcId="{75FAB50F-89B8-4CC2-A336-A842B79CD1F6}" destId="{0C1461C8-0C65-4A7C-ACC5-C1441FE2A8A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E6354-E675-427B-AF1B-654473C0EEA6}">
      <dsp:nvSpPr>
        <dsp:cNvPr id="0" name=""/>
        <dsp:cNvSpPr/>
      </dsp:nvSpPr>
      <dsp:spPr>
        <a:xfrm>
          <a:off x="4761827" y="0"/>
          <a:ext cx="1511167" cy="1511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Investors</a:t>
          </a:r>
        </a:p>
      </dsp:txBody>
      <dsp:txXfrm>
        <a:off x="4983132" y="221305"/>
        <a:ext cx="1068557" cy="1068557"/>
      </dsp:txXfrm>
    </dsp:sp>
    <dsp:sp modelId="{FAE2C7F3-0998-4713-809E-EF717C44C6F9}">
      <dsp:nvSpPr>
        <dsp:cNvPr id="0" name=""/>
        <dsp:cNvSpPr/>
      </dsp:nvSpPr>
      <dsp:spPr>
        <a:xfrm rot="1908754">
          <a:off x="6291983" y="478607"/>
          <a:ext cx="434333" cy="510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301770" y="546268"/>
        <a:ext cx="304033" cy="306011"/>
      </dsp:txXfrm>
    </dsp:sp>
    <dsp:sp modelId="{EAA07314-9B07-4DA7-AF9A-7F83C154668D}">
      <dsp:nvSpPr>
        <dsp:cNvPr id="0" name=""/>
        <dsp:cNvSpPr/>
      </dsp:nvSpPr>
      <dsp:spPr>
        <a:xfrm>
          <a:off x="6052429" y="1102693"/>
          <a:ext cx="2485145" cy="1511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Statutory Capital / Registration</a:t>
          </a:r>
        </a:p>
      </dsp:txBody>
      <dsp:txXfrm>
        <a:off x="6416370" y="1323998"/>
        <a:ext cx="1757263" cy="1068557"/>
      </dsp:txXfrm>
    </dsp:sp>
    <dsp:sp modelId="{6AD0AAAB-92C1-413A-BEC1-90999871F58C}">
      <dsp:nvSpPr>
        <dsp:cNvPr id="0" name=""/>
        <dsp:cNvSpPr/>
      </dsp:nvSpPr>
      <dsp:spPr>
        <a:xfrm rot="7479297">
          <a:off x="7519586" y="2456275"/>
          <a:ext cx="862463" cy="510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chemeClr val="tx2"/>
            </a:solidFill>
          </a:endParaRPr>
        </a:p>
      </dsp:txBody>
      <dsp:txXfrm rot="10800000">
        <a:off x="7639591" y="2495348"/>
        <a:ext cx="709457" cy="306011"/>
      </dsp:txXfrm>
    </dsp:sp>
    <dsp:sp modelId="{75B56229-6955-4C17-8229-292BE953AEA4}">
      <dsp:nvSpPr>
        <dsp:cNvPr id="0" name=""/>
        <dsp:cNvSpPr/>
      </dsp:nvSpPr>
      <dsp:spPr>
        <a:xfrm>
          <a:off x="5206528" y="3030869"/>
          <a:ext cx="1511167" cy="1511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Board of Directors</a:t>
          </a:r>
        </a:p>
      </dsp:txBody>
      <dsp:txXfrm>
        <a:off x="5427833" y="3252174"/>
        <a:ext cx="1068557" cy="1068557"/>
      </dsp:txXfrm>
    </dsp:sp>
    <dsp:sp modelId="{CECA4354-AD23-46B1-A30C-9D9183F61886}">
      <dsp:nvSpPr>
        <dsp:cNvPr id="0" name=""/>
        <dsp:cNvSpPr/>
      </dsp:nvSpPr>
      <dsp:spPr>
        <a:xfrm rot="10392214">
          <a:off x="4261429" y="3693925"/>
          <a:ext cx="674687" cy="510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413897" y="3786875"/>
        <a:ext cx="521681" cy="306011"/>
      </dsp:txXfrm>
    </dsp:sp>
    <dsp:sp modelId="{1C2DAA61-09D2-4CD2-B291-A307B04FD88D}">
      <dsp:nvSpPr>
        <dsp:cNvPr id="0" name=""/>
        <dsp:cNvSpPr/>
      </dsp:nvSpPr>
      <dsp:spPr>
        <a:xfrm>
          <a:off x="2441929" y="3360353"/>
          <a:ext cx="1511167" cy="1511167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Shariah Advisory Board</a:t>
          </a:r>
        </a:p>
      </dsp:txBody>
      <dsp:txXfrm>
        <a:off x="2663234" y="3581658"/>
        <a:ext cx="1068557" cy="1068557"/>
      </dsp:txXfrm>
    </dsp:sp>
    <dsp:sp modelId="{8CBAB5B8-A961-47E0-B554-9ECA8E2E9424}">
      <dsp:nvSpPr>
        <dsp:cNvPr id="0" name=""/>
        <dsp:cNvSpPr/>
      </dsp:nvSpPr>
      <dsp:spPr>
        <a:xfrm rot="14218422">
          <a:off x="1711552" y="3138372"/>
          <a:ext cx="791697" cy="510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1829751" y="3304518"/>
        <a:ext cx="638691" cy="306011"/>
      </dsp:txXfrm>
    </dsp:sp>
    <dsp:sp modelId="{171477C2-BFF2-425C-B8E2-0DDDAFD7C487}">
      <dsp:nvSpPr>
        <dsp:cNvPr id="0" name=""/>
        <dsp:cNvSpPr/>
      </dsp:nvSpPr>
      <dsp:spPr>
        <a:xfrm>
          <a:off x="1313802" y="1624933"/>
          <a:ext cx="1511167" cy="1511167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AUDITORS</a:t>
          </a:r>
        </a:p>
      </dsp:txBody>
      <dsp:txXfrm>
        <a:off x="1535107" y="1846238"/>
        <a:ext cx="1068557" cy="1068557"/>
      </dsp:txXfrm>
    </dsp:sp>
    <dsp:sp modelId="{75FAB50F-89B8-4CC2-A336-A842B79CD1F6}">
      <dsp:nvSpPr>
        <dsp:cNvPr id="0" name=""/>
        <dsp:cNvSpPr/>
      </dsp:nvSpPr>
      <dsp:spPr>
        <a:xfrm rot="20086028">
          <a:off x="1302699" y="1044523"/>
          <a:ext cx="1219298" cy="510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1309999" y="1179140"/>
        <a:ext cx="1066292" cy="306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C41EE-AC98-4C87-95ED-823B3C8D2B0B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2F5BA-472F-4BA8-80B0-AE73AE7E8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EB1A1-E2FD-4D28-8E56-54E33FDEDA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D377E-529A-48CB-B468-EBDD441550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76539-4283-4994-B87D-94B6AFAAEBC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5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D1852-0EC4-4A80-B2D8-AB0344F600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32AF1-79E0-4C4B-9C35-AF0644A6218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5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6C42-FDE7-4859-A509-F0D55258A5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787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6608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6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5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3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9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13-Mar-21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9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4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8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2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0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7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right's_book_of_poultry,_revised_and_edited_in_accordance_with_the_latest_poultry_club_standards_(1911)_(14803904993)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5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omodoum@westafricatakaful.com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iu.edu.my/gallery/v_photo.php?set_albumName=album02&amp;id=aa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iiu.edu.my/gallery/v_photo.php?set_albumName=album02&amp;id=a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A7E8-1687-4C5E-840D-53BA94B12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929" y="1804456"/>
            <a:ext cx="8121714" cy="90278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sz="2400" dirty="0"/>
              <a:t>TAKAFUL – FASTEST TOOL FOR ECONOMIC GROWTH AND FINANCIAL INCLUSSION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0B41D-9592-4803-9C83-FB83D298A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2943370"/>
            <a:ext cx="6815669" cy="199707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90501-485A-4101-AF49-E7533914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67" y="171272"/>
            <a:ext cx="9415993" cy="1208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E0E74-6F2F-4A75-A766-40DD4EAAC380}"/>
              </a:ext>
            </a:extLst>
          </p:cNvPr>
          <p:cNvSpPr txBox="1"/>
          <p:nvPr/>
        </p:nvSpPr>
        <p:spPr>
          <a:xfrm>
            <a:off x="2114549" y="6156614"/>
            <a:ext cx="7886700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GLOBAL TAKAFUL &amp; RE TAKAFUL FORUM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ABA59-F93D-44BE-9E56-B13C8D03F15F}"/>
              </a:ext>
            </a:extLst>
          </p:cNvPr>
          <p:cNvSpPr txBox="1"/>
          <p:nvPr/>
        </p:nvSpPr>
        <p:spPr>
          <a:xfrm>
            <a:off x="2692398" y="3618742"/>
            <a:ext cx="680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JOOF MOMODOU MUSA</a:t>
            </a:r>
          </a:p>
          <a:p>
            <a:r>
              <a:rPr lang="en-US" dirty="0"/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7E8CA9-DB3D-4A96-97DF-045F63FE3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4159540"/>
            <a:ext cx="7353299" cy="8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0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3E448B8F-03EC-43B0-9187-C617FB0056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77334" y="431300"/>
            <a:ext cx="1021926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br>
              <a:rPr lang="en-GB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defined in Section 2 Takaful Act 1984: (Malaysia)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7712-F35F-4025-8C02-291870DB3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726642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300" b="0" i="1" dirty="0">
                <a:latin typeface="Arial" panose="020B0604020202020204" pitchFamily="34" charset="0"/>
                <a:cs typeface="Arial" panose="020B0604020202020204" pitchFamily="34" charset="0"/>
              </a:rPr>
              <a:t>“a scheme based on brotherhood, solidarity and mutual assistance which provides for mutual financial aid and assistance to the participants in case of need whereby the </a:t>
            </a:r>
            <a:r>
              <a:rPr lang="en-GB" sz="4300" b="0" i="1" dirty="0">
                <a:solidFill>
                  <a:srgbClr val="FDC437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participants mutually agree</a:t>
            </a:r>
            <a:r>
              <a:rPr lang="en-GB" sz="4300" b="0" i="1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300" b="0" i="1" dirty="0">
                <a:latin typeface="Arial" panose="020B0604020202020204" pitchFamily="34" charset="0"/>
                <a:cs typeface="Arial" panose="020B0604020202020204" pitchFamily="34" charset="0"/>
              </a:rPr>
              <a:t>to contribute for that purpose.”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F4DFB-5E27-47D0-9C91-918DB78922B1}"/>
              </a:ext>
            </a:extLst>
          </p:cNvPr>
          <p:cNvSpPr txBox="1"/>
          <p:nvPr/>
        </p:nvSpPr>
        <p:spPr>
          <a:xfrm>
            <a:off x="2259106" y="234116"/>
            <a:ext cx="561351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WHAT IS TAKAFUL?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1BD11-2972-4A1F-899F-E31090D4FEA7}"/>
              </a:ext>
            </a:extLst>
          </p:cNvPr>
          <p:cNvSpPr txBox="1"/>
          <p:nvPr/>
        </p:nvSpPr>
        <p:spPr>
          <a:xfrm>
            <a:off x="402771" y="6324101"/>
            <a:ext cx="8726642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Momodou Musa Joof</a:t>
            </a:r>
            <a:r>
              <a:rPr lang="en-US" sz="1800" dirty="0"/>
              <a:t>		GLOBAL TAKAFUL &amp; RE TAKAFUL FORUM		18.03.2021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59DC5-E622-4D9C-8595-B1333C3A6C8E}"/>
              </a:ext>
            </a:extLst>
          </p:cNvPr>
          <p:cNvSpPr txBox="1"/>
          <p:nvPr/>
        </p:nvSpPr>
        <p:spPr>
          <a:xfrm>
            <a:off x="5644243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4EAD8-99F9-43DC-8797-4F1257651B67}"/>
              </a:ext>
            </a:extLst>
          </p:cNvPr>
          <p:cNvSpPr txBox="1"/>
          <p:nvPr/>
        </p:nvSpPr>
        <p:spPr>
          <a:xfrm>
            <a:off x="10972800" y="562791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708E7D-2B10-49F6-AC86-81CA35D1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10" y="-39461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1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1DA1088E-17BE-415A-9A4B-350870A765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5286" y="2394857"/>
            <a:ext cx="10134600" cy="348101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800" b="1" dirty="0"/>
              <a:t>Takaful comes from the Arabic root-word </a:t>
            </a:r>
            <a:r>
              <a:rPr lang="en-US" altLang="en-US" sz="2800" b="1" i="1" dirty="0"/>
              <a:t>‘</a:t>
            </a:r>
            <a:r>
              <a:rPr lang="en-US" altLang="en-US" sz="2800" b="1" i="1" dirty="0">
                <a:solidFill>
                  <a:srgbClr val="00FFFF"/>
                </a:solidFill>
              </a:rPr>
              <a:t>kafala</a:t>
            </a:r>
            <a:r>
              <a:rPr lang="en-US" altLang="en-US" sz="2800" b="1" i="1" dirty="0"/>
              <a:t>’ </a:t>
            </a:r>
            <a:r>
              <a:rPr lang="en-US" altLang="en-US" sz="2800" b="1" dirty="0"/>
              <a:t>— guarantee.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2800" b="1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800" b="1" dirty="0">
                <a:cs typeface="Arial" panose="020B0604020202020204" pitchFamily="34" charset="0"/>
              </a:rPr>
              <a:t>“Takaful” is the Sharia Compliant brand name for the Islamic alternative to conventional insurance. Its based on the principle of </a:t>
            </a:r>
            <a:r>
              <a:rPr lang="en-GB" altLang="en-US" sz="2800" b="1" i="1" dirty="0" err="1">
                <a:cs typeface="Arial" panose="020B0604020202020204" pitchFamily="34" charset="0"/>
              </a:rPr>
              <a:t>Ta’awan</a:t>
            </a:r>
            <a:r>
              <a:rPr lang="en-GB" altLang="en-US" sz="2800" b="1" dirty="0">
                <a:cs typeface="Arial" panose="020B0604020202020204" pitchFamily="34" charset="0"/>
              </a:rPr>
              <a:t> or mutual assistance.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GB" altLang="en-US" sz="2800" b="1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B2195BE-9BC0-406A-BA68-8FB0EB5CDE4D}"/>
              </a:ext>
            </a:extLst>
          </p:cNvPr>
          <p:cNvSpPr txBox="1">
            <a:spLocks/>
          </p:cNvSpPr>
          <p:nvPr/>
        </p:nvSpPr>
        <p:spPr>
          <a:xfrm>
            <a:off x="687081" y="252301"/>
            <a:ext cx="8761719" cy="139720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Meaning of Takaful by Zubair </a:t>
            </a:r>
            <a:r>
              <a:rPr lang="en-US" altLang="en-US" dirty="0" err="1">
                <a:solidFill>
                  <a:srgbClr val="0070C0"/>
                </a:solidFill>
              </a:rPr>
              <a:t>Mungal</a:t>
            </a:r>
            <a:r>
              <a:rPr lang="en-US" altLang="en-US" dirty="0">
                <a:solidFill>
                  <a:srgbClr val="0070C0"/>
                </a:solidFill>
              </a:rPr>
              <a:t> - </a:t>
            </a:r>
            <a:r>
              <a:rPr lang="en-US" altLang="en-US" dirty="0" err="1">
                <a:solidFill>
                  <a:srgbClr val="0070C0"/>
                </a:solidFill>
              </a:rPr>
              <a:t>Alhuda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A1256-C6F4-4CC9-A736-454FACF8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CCAD81A6-320A-4F03-84FA-9FDD1161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5736772"/>
            <a:ext cx="9293980" cy="66971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Joof Momodou Musa					</a:t>
            </a:r>
            <a:r>
              <a:rPr lang="en-US" sz="900" dirty="0"/>
              <a:t> GLOBAL TAKAFUL &amp; RE TAKAFUL FORUM					18.03.2021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26F5088-4D6C-41E7-8E3B-CA786A5B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9" y="80282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B0612A7-F692-4809-8864-0DB12869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252301"/>
            <a:ext cx="8761719" cy="113406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 THE SYSTEM OF TAKAFUL OR SHARIAH COMPLIANT INSURANCE</a:t>
            </a:r>
          </a:p>
        </p:txBody>
      </p:sp>
      <p:pic>
        <p:nvPicPr>
          <p:cNvPr id="77826" name="Picture 6" descr="MCj0437669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77200" y="1828802"/>
            <a:ext cx="1676400" cy="1901825"/>
          </a:xfr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2502-1365-4BB7-A95C-5028D44729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7828" name="Text Box 25"/>
          <p:cNvSpPr txBox="1">
            <a:spLocks noChangeArrowheads="1"/>
          </p:cNvSpPr>
          <p:nvPr/>
        </p:nvSpPr>
        <p:spPr bwMode="auto">
          <a:xfrm>
            <a:off x="8686800" y="3962401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Perpetua" pitchFamily="18" charset="0"/>
              </a:rPr>
              <a:t>Takaful</a:t>
            </a:r>
          </a:p>
        </p:txBody>
      </p:sp>
      <p:sp>
        <p:nvSpPr>
          <p:cNvPr id="77830" name="AutoShape 27"/>
          <p:cNvSpPr>
            <a:spLocks noChangeArrowheads="1"/>
          </p:cNvSpPr>
          <p:nvPr/>
        </p:nvSpPr>
        <p:spPr bwMode="auto">
          <a:xfrm rot="5400000">
            <a:off x="2133600" y="1905000"/>
            <a:ext cx="304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819400" y="1905000"/>
            <a:ext cx="5486400" cy="2282826"/>
            <a:chOff x="816" y="1536"/>
            <a:chExt cx="3600" cy="2016"/>
          </a:xfrm>
        </p:grpSpPr>
        <p:sp>
          <p:nvSpPr>
            <p:cNvPr id="77834" name="AutoShape 30"/>
            <p:cNvSpPr>
              <a:spLocks noChangeArrowheads="1"/>
            </p:cNvSpPr>
            <p:nvPr/>
          </p:nvSpPr>
          <p:spPr bwMode="auto">
            <a:xfrm rot="5400000">
              <a:off x="1104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48" y="1536"/>
              <a:ext cx="672" cy="2016"/>
              <a:chOff x="1056" y="1056"/>
              <a:chExt cx="672" cy="2016"/>
            </a:xfrm>
          </p:grpSpPr>
          <p:sp>
            <p:nvSpPr>
              <p:cNvPr id="77845" name="AutoShape 8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7846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903" y="1962"/>
                <a:ext cx="921" cy="24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Gharar</a:t>
                </a:r>
              </a:p>
            </p:txBody>
          </p:sp>
        </p:grpSp>
        <p:sp>
          <p:nvSpPr>
            <p:cNvPr id="77836" name="AutoShape 14"/>
            <p:cNvSpPr>
              <a:spLocks noChangeArrowheads="1"/>
            </p:cNvSpPr>
            <p:nvPr/>
          </p:nvSpPr>
          <p:spPr bwMode="auto">
            <a:xfrm rot="5400000">
              <a:off x="2016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208" y="1536"/>
              <a:ext cx="672" cy="2016"/>
              <a:chOff x="1056" y="1056"/>
              <a:chExt cx="672" cy="2016"/>
            </a:xfrm>
          </p:grpSpPr>
          <p:sp>
            <p:nvSpPr>
              <p:cNvPr id="77843" name="AutoShape 16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7844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903" y="1962"/>
                <a:ext cx="921" cy="24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Maisir</a:t>
                </a:r>
              </a:p>
            </p:txBody>
          </p:sp>
        </p:grpSp>
        <p:sp>
          <p:nvSpPr>
            <p:cNvPr id="77838" name="AutoShape 28"/>
            <p:cNvSpPr>
              <a:spLocks noChangeArrowheads="1"/>
            </p:cNvSpPr>
            <p:nvPr/>
          </p:nvSpPr>
          <p:spPr bwMode="auto">
            <a:xfrm rot="5400000">
              <a:off x="2928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216" y="1536"/>
              <a:ext cx="672" cy="2016"/>
              <a:chOff x="1056" y="1056"/>
              <a:chExt cx="672" cy="2016"/>
            </a:xfrm>
          </p:grpSpPr>
          <p:sp>
            <p:nvSpPr>
              <p:cNvPr id="77841" name="AutoShape 20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7842" name="Text Box 21"/>
              <p:cNvSpPr txBox="1">
                <a:spLocks noChangeArrowheads="1"/>
              </p:cNvSpPr>
              <p:nvPr/>
            </p:nvSpPr>
            <p:spPr bwMode="auto">
              <a:xfrm rot="16200000">
                <a:off x="903" y="1962"/>
                <a:ext cx="921" cy="24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Riba</a:t>
                </a:r>
              </a:p>
            </p:txBody>
          </p:sp>
        </p:grpSp>
        <p:sp>
          <p:nvSpPr>
            <p:cNvPr id="77840" name="AutoShape 29"/>
            <p:cNvSpPr>
              <a:spLocks noChangeArrowheads="1"/>
            </p:cNvSpPr>
            <p:nvPr/>
          </p:nvSpPr>
          <p:spPr bwMode="auto">
            <a:xfrm rot="5400000">
              <a:off x="3936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77832" name="TextBox 21"/>
          <p:cNvSpPr txBox="1">
            <a:spLocks noChangeArrowheads="1"/>
          </p:cNvSpPr>
          <p:nvPr/>
        </p:nvSpPr>
        <p:spPr bwMode="auto">
          <a:xfrm>
            <a:off x="1828800" y="470646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Tabarru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’ filters out all the objectionable elements from the insurance contract.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Takaful  = Insurance Minus The Objectionable Elements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 rot="5400000">
            <a:off x="2122714" y="1905000"/>
            <a:ext cx="304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grpSp>
        <p:nvGrpSpPr>
          <p:cNvPr id="25" name="Group 32"/>
          <p:cNvGrpSpPr>
            <a:grpSpLocks/>
          </p:cNvGrpSpPr>
          <p:nvPr/>
        </p:nvGrpSpPr>
        <p:grpSpPr bwMode="auto">
          <a:xfrm>
            <a:off x="2808514" y="1905000"/>
            <a:ext cx="5486400" cy="2282826"/>
            <a:chOff x="816" y="1536"/>
            <a:chExt cx="3600" cy="2016"/>
          </a:xfrm>
        </p:grpSpPr>
        <p:sp>
          <p:nvSpPr>
            <p:cNvPr id="26" name="AutoShape 30"/>
            <p:cNvSpPr>
              <a:spLocks noChangeArrowheads="1"/>
            </p:cNvSpPr>
            <p:nvPr/>
          </p:nvSpPr>
          <p:spPr bwMode="auto">
            <a:xfrm rot="5400000">
              <a:off x="1104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1248" y="1536"/>
              <a:ext cx="672" cy="2016"/>
              <a:chOff x="1056" y="1056"/>
              <a:chExt cx="672" cy="2016"/>
            </a:xfrm>
          </p:grpSpPr>
          <p:sp>
            <p:nvSpPr>
              <p:cNvPr id="37" name="AutoShape 8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903" y="1962"/>
                <a:ext cx="921" cy="24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Gharar</a:t>
                </a:r>
              </a:p>
            </p:txBody>
          </p:sp>
        </p:grp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 rot="5400000">
              <a:off x="2016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2208" y="1536"/>
              <a:ext cx="672" cy="2016"/>
              <a:chOff x="1056" y="1056"/>
              <a:chExt cx="672" cy="2016"/>
            </a:xfrm>
          </p:grpSpPr>
          <p:sp>
            <p:nvSpPr>
              <p:cNvPr id="35" name="AutoShape 16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903" y="1962"/>
                <a:ext cx="921" cy="24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Maisir</a:t>
                </a:r>
              </a:p>
            </p:txBody>
          </p:sp>
        </p:grp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 rot="5400000">
              <a:off x="2928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1" name="Group 19"/>
            <p:cNvGrpSpPr>
              <a:grpSpLocks/>
            </p:cNvGrpSpPr>
            <p:nvPr/>
          </p:nvGrpSpPr>
          <p:grpSpPr bwMode="auto">
            <a:xfrm>
              <a:off x="3216" y="1536"/>
              <a:ext cx="672" cy="2016"/>
              <a:chOff x="1056" y="1056"/>
              <a:chExt cx="672" cy="2016"/>
            </a:xfrm>
          </p:grpSpPr>
          <p:sp>
            <p:nvSpPr>
              <p:cNvPr id="33" name="AutoShape 20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4" name="Text Box 21"/>
              <p:cNvSpPr txBox="1">
                <a:spLocks noChangeArrowheads="1"/>
              </p:cNvSpPr>
              <p:nvPr/>
            </p:nvSpPr>
            <p:spPr bwMode="auto">
              <a:xfrm rot="16200000">
                <a:off x="903" y="1962"/>
                <a:ext cx="921" cy="242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Riba</a:t>
                </a:r>
              </a:p>
            </p:txBody>
          </p:sp>
        </p:grp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 rot="5400000">
              <a:off x="3936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B7DE0896-7F65-4562-BB4D-2F67A49F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5736772"/>
            <a:ext cx="9293980" cy="66971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Joof Momodou Musa					</a:t>
            </a:r>
            <a:r>
              <a:rPr lang="en-US" sz="900" dirty="0"/>
              <a:t> GLOBAL TAKAFUL &amp; RE TAKAFUL FORUM					18.03.2021</a:t>
            </a:r>
            <a:endParaRPr lang="en-US" dirty="0"/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A3120A49-CA1F-4FCD-AF68-EC042C0F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9" y="80282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1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943855" y="1972235"/>
            <a:ext cx="5195227" cy="1614980"/>
          </a:xfrm>
          <a:custGeom>
            <a:avLst/>
            <a:gdLst>
              <a:gd name="connsiteX0" fmla="*/ 294370 w 1766186"/>
              <a:gd name="connsiteY0" fmla="*/ 0 h 5266944"/>
              <a:gd name="connsiteX1" fmla="*/ 1471816 w 1766186"/>
              <a:gd name="connsiteY1" fmla="*/ 0 h 5266944"/>
              <a:gd name="connsiteX2" fmla="*/ 1766186 w 1766186"/>
              <a:gd name="connsiteY2" fmla="*/ 294370 h 5266944"/>
              <a:gd name="connsiteX3" fmla="*/ 1766186 w 1766186"/>
              <a:gd name="connsiteY3" fmla="*/ 5266944 h 5266944"/>
              <a:gd name="connsiteX4" fmla="*/ 1766186 w 1766186"/>
              <a:gd name="connsiteY4" fmla="*/ 5266944 h 5266944"/>
              <a:gd name="connsiteX5" fmla="*/ 0 w 1766186"/>
              <a:gd name="connsiteY5" fmla="*/ 5266944 h 5266944"/>
              <a:gd name="connsiteX6" fmla="*/ 0 w 1766186"/>
              <a:gd name="connsiteY6" fmla="*/ 5266944 h 5266944"/>
              <a:gd name="connsiteX7" fmla="*/ 0 w 1766186"/>
              <a:gd name="connsiteY7" fmla="*/ 294370 h 5266944"/>
              <a:gd name="connsiteX8" fmla="*/ 294370 w 1766186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186" h="5266944">
                <a:moveTo>
                  <a:pt x="1766186" y="877841"/>
                </a:moveTo>
                <a:lnTo>
                  <a:pt x="1766186" y="4389103"/>
                </a:lnTo>
                <a:cubicBezTo>
                  <a:pt x="1766186" y="4873921"/>
                  <a:pt x="1721991" y="5266944"/>
                  <a:pt x="1667474" y="5266944"/>
                </a:cubicBezTo>
                <a:lnTo>
                  <a:pt x="0" y="5266944"/>
                </a:lnTo>
                <a:lnTo>
                  <a:pt x="0" y="5266944"/>
                </a:lnTo>
                <a:lnTo>
                  <a:pt x="0" y="0"/>
                </a:lnTo>
                <a:lnTo>
                  <a:pt x="0" y="0"/>
                </a:lnTo>
                <a:lnTo>
                  <a:pt x="1667474" y="0"/>
                </a:lnTo>
                <a:cubicBezTo>
                  <a:pt x="1721991" y="0"/>
                  <a:pt x="1766186" y="393023"/>
                  <a:pt x="1766186" y="87784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10043" rIns="333868" bIns="210043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Creation of Employment opportunities</a:t>
            </a:r>
          </a:p>
        </p:txBody>
      </p:sp>
      <p:sp>
        <p:nvSpPr>
          <p:cNvPr id="9" name="Freeform 8"/>
          <p:cNvSpPr/>
          <p:nvPr/>
        </p:nvSpPr>
        <p:spPr>
          <a:xfrm>
            <a:off x="1981200" y="1841204"/>
            <a:ext cx="2667000" cy="1890528"/>
          </a:xfrm>
          <a:custGeom>
            <a:avLst/>
            <a:gdLst>
              <a:gd name="connsiteX0" fmla="*/ 0 w 2962656"/>
              <a:gd name="connsiteY0" fmla="*/ 367963 h 2207732"/>
              <a:gd name="connsiteX1" fmla="*/ 367963 w 2962656"/>
              <a:gd name="connsiteY1" fmla="*/ 0 h 2207732"/>
              <a:gd name="connsiteX2" fmla="*/ 2594693 w 2962656"/>
              <a:gd name="connsiteY2" fmla="*/ 0 h 2207732"/>
              <a:gd name="connsiteX3" fmla="*/ 2962656 w 2962656"/>
              <a:gd name="connsiteY3" fmla="*/ 367963 h 2207732"/>
              <a:gd name="connsiteX4" fmla="*/ 2962656 w 2962656"/>
              <a:gd name="connsiteY4" fmla="*/ 1839769 h 2207732"/>
              <a:gd name="connsiteX5" fmla="*/ 2594693 w 2962656"/>
              <a:gd name="connsiteY5" fmla="*/ 2207732 h 2207732"/>
              <a:gd name="connsiteX6" fmla="*/ 367963 w 2962656"/>
              <a:gd name="connsiteY6" fmla="*/ 2207732 h 2207732"/>
              <a:gd name="connsiteX7" fmla="*/ 0 w 2962656"/>
              <a:gd name="connsiteY7" fmla="*/ 1839769 h 2207732"/>
              <a:gd name="connsiteX8" fmla="*/ 0 w 2962656"/>
              <a:gd name="connsiteY8" fmla="*/ 367963 h 220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656" h="2207732">
                <a:moveTo>
                  <a:pt x="0" y="367963"/>
                </a:moveTo>
                <a:cubicBezTo>
                  <a:pt x="0" y="164743"/>
                  <a:pt x="164743" y="0"/>
                  <a:pt x="367963" y="0"/>
                </a:cubicBezTo>
                <a:lnTo>
                  <a:pt x="2594693" y="0"/>
                </a:lnTo>
                <a:cubicBezTo>
                  <a:pt x="2797913" y="0"/>
                  <a:pt x="2962656" y="164743"/>
                  <a:pt x="2962656" y="367963"/>
                </a:cubicBezTo>
                <a:lnTo>
                  <a:pt x="2962656" y="1839769"/>
                </a:lnTo>
                <a:cubicBezTo>
                  <a:pt x="2962656" y="2042989"/>
                  <a:pt x="2797913" y="2207732"/>
                  <a:pt x="2594693" y="2207732"/>
                </a:cubicBezTo>
                <a:lnTo>
                  <a:pt x="367963" y="2207732"/>
                </a:lnTo>
                <a:cubicBezTo>
                  <a:pt x="164743" y="2207732"/>
                  <a:pt x="0" y="2042989"/>
                  <a:pt x="0" y="1839769"/>
                </a:cubicBezTo>
                <a:lnTo>
                  <a:pt x="0" y="3679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353" tIns="142063" rIns="176353" bIns="14206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</p:txBody>
      </p:sp>
      <p:sp>
        <p:nvSpPr>
          <p:cNvPr id="10" name="Freeform 9"/>
          <p:cNvSpPr/>
          <p:nvPr/>
        </p:nvSpPr>
        <p:spPr>
          <a:xfrm>
            <a:off x="4943855" y="4290354"/>
            <a:ext cx="5195227" cy="1614980"/>
          </a:xfrm>
          <a:custGeom>
            <a:avLst/>
            <a:gdLst>
              <a:gd name="connsiteX0" fmla="*/ 294370 w 1766186"/>
              <a:gd name="connsiteY0" fmla="*/ 0 h 5266944"/>
              <a:gd name="connsiteX1" fmla="*/ 1471816 w 1766186"/>
              <a:gd name="connsiteY1" fmla="*/ 0 h 5266944"/>
              <a:gd name="connsiteX2" fmla="*/ 1766186 w 1766186"/>
              <a:gd name="connsiteY2" fmla="*/ 294370 h 5266944"/>
              <a:gd name="connsiteX3" fmla="*/ 1766186 w 1766186"/>
              <a:gd name="connsiteY3" fmla="*/ 5266944 h 5266944"/>
              <a:gd name="connsiteX4" fmla="*/ 1766186 w 1766186"/>
              <a:gd name="connsiteY4" fmla="*/ 5266944 h 5266944"/>
              <a:gd name="connsiteX5" fmla="*/ 0 w 1766186"/>
              <a:gd name="connsiteY5" fmla="*/ 5266944 h 5266944"/>
              <a:gd name="connsiteX6" fmla="*/ 0 w 1766186"/>
              <a:gd name="connsiteY6" fmla="*/ 5266944 h 5266944"/>
              <a:gd name="connsiteX7" fmla="*/ 0 w 1766186"/>
              <a:gd name="connsiteY7" fmla="*/ 294370 h 5266944"/>
              <a:gd name="connsiteX8" fmla="*/ 294370 w 1766186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186" h="5266944">
                <a:moveTo>
                  <a:pt x="1766186" y="877841"/>
                </a:moveTo>
                <a:lnTo>
                  <a:pt x="1766186" y="4389103"/>
                </a:lnTo>
                <a:cubicBezTo>
                  <a:pt x="1766186" y="4873921"/>
                  <a:pt x="1721991" y="5266944"/>
                  <a:pt x="1667474" y="5266944"/>
                </a:cubicBezTo>
                <a:lnTo>
                  <a:pt x="0" y="5266944"/>
                </a:lnTo>
                <a:lnTo>
                  <a:pt x="0" y="5266944"/>
                </a:lnTo>
                <a:lnTo>
                  <a:pt x="0" y="0"/>
                </a:lnTo>
                <a:lnTo>
                  <a:pt x="0" y="0"/>
                </a:lnTo>
                <a:lnTo>
                  <a:pt x="1667474" y="0"/>
                </a:lnTo>
                <a:cubicBezTo>
                  <a:pt x="1721991" y="0"/>
                  <a:pt x="1766186" y="393023"/>
                  <a:pt x="1766186" y="87784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10043" rIns="333868" bIns="210043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Tax Revenue from the Insurance Industry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81200" y="4139148"/>
            <a:ext cx="2667000" cy="1986958"/>
          </a:xfrm>
          <a:custGeom>
            <a:avLst/>
            <a:gdLst>
              <a:gd name="connsiteX0" fmla="*/ 0 w 2962656"/>
              <a:gd name="connsiteY0" fmla="*/ 367963 h 2207732"/>
              <a:gd name="connsiteX1" fmla="*/ 367963 w 2962656"/>
              <a:gd name="connsiteY1" fmla="*/ 0 h 2207732"/>
              <a:gd name="connsiteX2" fmla="*/ 2594693 w 2962656"/>
              <a:gd name="connsiteY2" fmla="*/ 0 h 2207732"/>
              <a:gd name="connsiteX3" fmla="*/ 2962656 w 2962656"/>
              <a:gd name="connsiteY3" fmla="*/ 367963 h 2207732"/>
              <a:gd name="connsiteX4" fmla="*/ 2962656 w 2962656"/>
              <a:gd name="connsiteY4" fmla="*/ 1839769 h 2207732"/>
              <a:gd name="connsiteX5" fmla="*/ 2594693 w 2962656"/>
              <a:gd name="connsiteY5" fmla="*/ 2207732 h 2207732"/>
              <a:gd name="connsiteX6" fmla="*/ 367963 w 2962656"/>
              <a:gd name="connsiteY6" fmla="*/ 2207732 h 2207732"/>
              <a:gd name="connsiteX7" fmla="*/ 0 w 2962656"/>
              <a:gd name="connsiteY7" fmla="*/ 1839769 h 2207732"/>
              <a:gd name="connsiteX8" fmla="*/ 0 w 2962656"/>
              <a:gd name="connsiteY8" fmla="*/ 367963 h 220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656" h="2207732">
                <a:moveTo>
                  <a:pt x="0" y="367963"/>
                </a:moveTo>
                <a:cubicBezTo>
                  <a:pt x="0" y="164743"/>
                  <a:pt x="164743" y="0"/>
                  <a:pt x="367963" y="0"/>
                </a:cubicBezTo>
                <a:lnTo>
                  <a:pt x="2594693" y="0"/>
                </a:lnTo>
                <a:cubicBezTo>
                  <a:pt x="2797913" y="0"/>
                  <a:pt x="2962656" y="164743"/>
                  <a:pt x="2962656" y="367963"/>
                </a:cubicBezTo>
                <a:lnTo>
                  <a:pt x="2962656" y="1839769"/>
                </a:lnTo>
                <a:cubicBezTo>
                  <a:pt x="2962656" y="2042989"/>
                  <a:pt x="2797913" y="2207732"/>
                  <a:pt x="2594693" y="2207732"/>
                </a:cubicBezTo>
                <a:lnTo>
                  <a:pt x="367963" y="2207732"/>
                </a:lnTo>
                <a:cubicBezTo>
                  <a:pt x="164743" y="2207732"/>
                  <a:pt x="0" y="2042989"/>
                  <a:pt x="0" y="1839769"/>
                </a:cubicBezTo>
                <a:lnTo>
                  <a:pt x="0" y="3679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353" tIns="142063" rIns="176353" bIns="14206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Tax Revenue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D93D88BC-661A-4430-BB39-0D22FD0D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252302"/>
            <a:ext cx="8385201" cy="88576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TAKAFUL AS TOOL FOR ECONOMIC GROWTH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9E601209-BEB6-427F-A23A-37941437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7081" y="6126106"/>
            <a:ext cx="9293980" cy="66971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Joof Momodou Musa					</a:t>
            </a:r>
            <a:r>
              <a:rPr lang="en-US" sz="900" dirty="0"/>
              <a:t> GLOBAL TAKAFUL &amp; RE TAKAFUL FORUM					18.03.2021</a:t>
            </a:r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C439449-2D2F-4241-B8D8-B6B36500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9" y="80282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9397A03-2E34-464D-AC35-964FBAD1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31472"/>
            <a:ext cx="9601196" cy="706217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8" name="Freeform 7"/>
          <p:cNvSpPr/>
          <p:nvPr/>
        </p:nvSpPr>
        <p:spPr>
          <a:xfrm>
            <a:off x="4943855" y="2018398"/>
            <a:ext cx="5083485" cy="1477153"/>
          </a:xfrm>
          <a:custGeom>
            <a:avLst/>
            <a:gdLst>
              <a:gd name="connsiteX0" fmla="*/ 280521 w 1683092"/>
              <a:gd name="connsiteY0" fmla="*/ 0 h 5266944"/>
              <a:gd name="connsiteX1" fmla="*/ 1402571 w 1683092"/>
              <a:gd name="connsiteY1" fmla="*/ 0 h 5266944"/>
              <a:gd name="connsiteX2" fmla="*/ 1683092 w 1683092"/>
              <a:gd name="connsiteY2" fmla="*/ 280521 h 5266944"/>
              <a:gd name="connsiteX3" fmla="*/ 1683092 w 1683092"/>
              <a:gd name="connsiteY3" fmla="*/ 5266944 h 5266944"/>
              <a:gd name="connsiteX4" fmla="*/ 1683092 w 1683092"/>
              <a:gd name="connsiteY4" fmla="*/ 5266944 h 5266944"/>
              <a:gd name="connsiteX5" fmla="*/ 0 w 1683092"/>
              <a:gd name="connsiteY5" fmla="*/ 5266944 h 5266944"/>
              <a:gd name="connsiteX6" fmla="*/ 0 w 1683092"/>
              <a:gd name="connsiteY6" fmla="*/ 5266944 h 5266944"/>
              <a:gd name="connsiteX7" fmla="*/ 0 w 1683092"/>
              <a:gd name="connsiteY7" fmla="*/ 280521 h 5266944"/>
              <a:gd name="connsiteX8" fmla="*/ 280521 w 1683092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92" h="5266944">
                <a:moveTo>
                  <a:pt x="1683092" y="877842"/>
                </a:moveTo>
                <a:lnTo>
                  <a:pt x="1683092" y="4389102"/>
                </a:lnTo>
                <a:cubicBezTo>
                  <a:pt x="1683092" y="4873919"/>
                  <a:pt x="1642957" y="5266944"/>
                  <a:pt x="1593449" y="5266944"/>
                </a:cubicBezTo>
                <a:lnTo>
                  <a:pt x="0" y="5266944"/>
                </a:lnTo>
                <a:lnTo>
                  <a:pt x="0" y="5266944"/>
                </a:lnTo>
                <a:lnTo>
                  <a:pt x="0" y="0"/>
                </a:lnTo>
                <a:lnTo>
                  <a:pt x="0" y="0"/>
                </a:lnTo>
                <a:lnTo>
                  <a:pt x="1593449" y="0"/>
                </a:lnTo>
                <a:cubicBezTo>
                  <a:pt x="1642957" y="0"/>
                  <a:pt x="1683092" y="393025"/>
                  <a:pt x="1683092" y="87784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05987" rIns="329812" bIns="205987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Insuring the uninsured insurable risk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81200" y="2018399"/>
            <a:ext cx="2545976" cy="1687539"/>
          </a:xfrm>
          <a:custGeom>
            <a:avLst/>
            <a:gdLst>
              <a:gd name="connsiteX0" fmla="*/ 0 w 2962656"/>
              <a:gd name="connsiteY0" fmla="*/ 350651 h 2103865"/>
              <a:gd name="connsiteX1" fmla="*/ 350651 w 2962656"/>
              <a:gd name="connsiteY1" fmla="*/ 0 h 2103865"/>
              <a:gd name="connsiteX2" fmla="*/ 2612005 w 2962656"/>
              <a:gd name="connsiteY2" fmla="*/ 0 h 2103865"/>
              <a:gd name="connsiteX3" fmla="*/ 2962656 w 2962656"/>
              <a:gd name="connsiteY3" fmla="*/ 350651 h 2103865"/>
              <a:gd name="connsiteX4" fmla="*/ 2962656 w 2962656"/>
              <a:gd name="connsiteY4" fmla="*/ 1753214 h 2103865"/>
              <a:gd name="connsiteX5" fmla="*/ 2612005 w 2962656"/>
              <a:gd name="connsiteY5" fmla="*/ 2103865 h 2103865"/>
              <a:gd name="connsiteX6" fmla="*/ 350651 w 2962656"/>
              <a:gd name="connsiteY6" fmla="*/ 2103865 h 2103865"/>
              <a:gd name="connsiteX7" fmla="*/ 0 w 2962656"/>
              <a:gd name="connsiteY7" fmla="*/ 1753214 h 2103865"/>
              <a:gd name="connsiteX8" fmla="*/ 0 w 2962656"/>
              <a:gd name="connsiteY8" fmla="*/ 350651 h 210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656" h="2103865">
                <a:moveTo>
                  <a:pt x="0" y="350651"/>
                </a:moveTo>
                <a:cubicBezTo>
                  <a:pt x="0" y="156992"/>
                  <a:pt x="156992" y="0"/>
                  <a:pt x="350651" y="0"/>
                </a:cubicBezTo>
                <a:lnTo>
                  <a:pt x="2612005" y="0"/>
                </a:lnTo>
                <a:cubicBezTo>
                  <a:pt x="2805664" y="0"/>
                  <a:pt x="2962656" y="156992"/>
                  <a:pt x="2962656" y="350651"/>
                </a:cubicBezTo>
                <a:lnTo>
                  <a:pt x="2962656" y="1753214"/>
                </a:lnTo>
                <a:cubicBezTo>
                  <a:pt x="2962656" y="1946873"/>
                  <a:pt x="2805664" y="2103865"/>
                  <a:pt x="2612005" y="2103865"/>
                </a:cubicBezTo>
                <a:lnTo>
                  <a:pt x="350651" y="2103865"/>
                </a:lnTo>
                <a:cubicBezTo>
                  <a:pt x="156992" y="2103865"/>
                  <a:pt x="0" y="1946873"/>
                  <a:pt x="0" y="1753214"/>
                </a:cubicBezTo>
                <a:lnTo>
                  <a:pt x="0" y="3506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282" tIns="136992" rIns="171282" bIns="13699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Comprehensive Risk Insurance</a:t>
            </a:r>
          </a:p>
        </p:txBody>
      </p:sp>
      <p:sp>
        <p:nvSpPr>
          <p:cNvPr id="10" name="Freeform 9"/>
          <p:cNvSpPr/>
          <p:nvPr/>
        </p:nvSpPr>
        <p:spPr>
          <a:xfrm>
            <a:off x="4940961" y="4230809"/>
            <a:ext cx="5083485" cy="1893479"/>
          </a:xfrm>
          <a:custGeom>
            <a:avLst/>
            <a:gdLst>
              <a:gd name="connsiteX0" fmla="*/ 385534 w 2313158"/>
              <a:gd name="connsiteY0" fmla="*/ 0 h 5261800"/>
              <a:gd name="connsiteX1" fmla="*/ 1927624 w 2313158"/>
              <a:gd name="connsiteY1" fmla="*/ 0 h 5261800"/>
              <a:gd name="connsiteX2" fmla="*/ 2313158 w 2313158"/>
              <a:gd name="connsiteY2" fmla="*/ 385534 h 5261800"/>
              <a:gd name="connsiteX3" fmla="*/ 2313158 w 2313158"/>
              <a:gd name="connsiteY3" fmla="*/ 5261800 h 5261800"/>
              <a:gd name="connsiteX4" fmla="*/ 2313158 w 2313158"/>
              <a:gd name="connsiteY4" fmla="*/ 5261800 h 5261800"/>
              <a:gd name="connsiteX5" fmla="*/ 0 w 2313158"/>
              <a:gd name="connsiteY5" fmla="*/ 5261800 h 5261800"/>
              <a:gd name="connsiteX6" fmla="*/ 0 w 2313158"/>
              <a:gd name="connsiteY6" fmla="*/ 5261800 h 5261800"/>
              <a:gd name="connsiteX7" fmla="*/ 0 w 2313158"/>
              <a:gd name="connsiteY7" fmla="*/ 385534 h 5261800"/>
              <a:gd name="connsiteX8" fmla="*/ 385534 w 2313158"/>
              <a:gd name="connsiteY8" fmla="*/ 0 h 526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158" h="5261800">
                <a:moveTo>
                  <a:pt x="2313158" y="876985"/>
                </a:moveTo>
                <a:lnTo>
                  <a:pt x="2313158" y="4384815"/>
                </a:lnTo>
                <a:cubicBezTo>
                  <a:pt x="2313158" y="4869161"/>
                  <a:pt x="2237277" y="5261799"/>
                  <a:pt x="2143672" y="5261799"/>
                </a:cubicBezTo>
                <a:lnTo>
                  <a:pt x="0" y="5261799"/>
                </a:lnTo>
                <a:lnTo>
                  <a:pt x="0" y="5261799"/>
                </a:lnTo>
                <a:lnTo>
                  <a:pt x="0" y="1"/>
                </a:lnTo>
                <a:lnTo>
                  <a:pt x="0" y="1"/>
                </a:lnTo>
                <a:lnTo>
                  <a:pt x="2143672" y="1"/>
                </a:lnTo>
                <a:cubicBezTo>
                  <a:pt x="2237277" y="1"/>
                  <a:pt x="2313158" y="392639"/>
                  <a:pt x="2313158" y="87698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36744" rIns="360568" bIns="236744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Economies are backed by vibrant Insurance industries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Investment with more participants in Insurance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confidence for new economic ventures</a:t>
            </a:r>
          </a:p>
        </p:txBody>
      </p:sp>
      <p:sp>
        <p:nvSpPr>
          <p:cNvPr id="11" name="Freeform 10"/>
          <p:cNvSpPr/>
          <p:nvPr/>
        </p:nvSpPr>
        <p:spPr>
          <a:xfrm>
            <a:off x="1981200" y="4126165"/>
            <a:ext cx="2545976" cy="1893479"/>
          </a:xfrm>
          <a:custGeom>
            <a:avLst/>
            <a:gdLst>
              <a:gd name="connsiteX0" fmla="*/ 0 w 2959762"/>
              <a:gd name="connsiteY0" fmla="*/ 350651 h 2103865"/>
              <a:gd name="connsiteX1" fmla="*/ 350651 w 2959762"/>
              <a:gd name="connsiteY1" fmla="*/ 0 h 2103865"/>
              <a:gd name="connsiteX2" fmla="*/ 2609111 w 2959762"/>
              <a:gd name="connsiteY2" fmla="*/ 0 h 2103865"/>
              <a:gd name="connsiteX3" fmla="*/ 2959762 w 2959762"/>
              <a:gd name="connsiteY3" fmla="*/ 350651 h 2103865"/>
              <a:gd name="connsiteX4" fmla="*/ 2959762 w 2959762"/>
              <a:gd name="connsiteY4" fmla="*/ 1753214 h 2103865"/>
              <a:gd name="connsiteX5" fmla="*/ 2609111 w 2959762"/>
              <a:gd name="connsiteY5" fmla="*/ 2103865 h 2103865"/>
              <a:gd name="connsiteX6" fmla="*/ 350651 w 2959762"/>
              <a:gd name="connsiteY6" fmla="*/ 2103865 h 2103865"/>
              <a:gd name="connsiteX7" fmla="*/ 0 w 2959762"/>
              <a:gd name="connsiteY7" fmla="*/ 1753214 h 2103865"/>
              <a:gd name="connsiteX8" fmla="*/ 0 w 2959762"/>
              <a:gd name="connsiteY8" fmla="*/ 350651 h 210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9762" h="2103865">
                <a:moveTo>
                  <a:pt x="0" y="350651"/>
                </a:moveTo>
                <a:cubicBezTo>
                  <a:pt x="0" y="156992"/>
                  <a:pt x="156992" y="0"/>
                  <a:pt x="350651" y="0"/>
                </a:cubicBezTo>
                <a:lnTo>
                  <a:pt x="2609111" y="0"/>
                </a:lnTo>
                <a:cubicBezTo>
                  <a:pt x="2802770" y="0"/>
                  <a:pt x="2959762" y="156992"/>
                  <a:pt x="2959762" y="350651"/>
                </a:cubicBezTo>
                <a:lnTo>
                  <a:pt x="2959762" y="1753214"/>
                </a:lnTo>
                <a:cubicBezTo>
                  <a:pt x="2959762" y="1946873"/>
                  <a:pt x="2802770" y="2103865"/>
                  <a:pt x="2609111" y="2103865"/>
                </a:cubicBezTo>
                <a:lnTo>
                  <a:pt x="350651" y="2103865"/>
                </a:lnTo>
                <a:cubicBezTo>
                  <a:pt x="156992" y="2103865"/>
                  <a:pt x="0" y="1946873"/>
                  <a:pt x="0" y="1753214"/>
                </a:cubicBezTo>
                <a:lnTo>
                  <a:pt x="0" y="3506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282" tIns="136992" rIns="171282" bIns="13699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Increased Economic Activity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7FE2810-53CB-4C1E-A6AF-8681A0750D18}"/>
              </a:ext>
            </a:extLst>
          </p:cNvPr>
          <p:cNvSpPr txBox="1">
            <a:spLocks/>
          </p:cNvSpPr>
          <p:nvPr/>
        </p:nvSpPr>
        <p:spPr>
          <a:xfrm>
            <a:off x="687081" y="252302"/>
            <a:ext cx="8385201" cy="8857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0070C0"/>
                </a:solidFill>
              </a:rPr>
              <a:t>TAKAFUL AS TOOL FOR ECONOMIC GROWTH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DD2B08D5-BC0B-4FEC-B163-C1F54E55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886" y="6124288"/>
            <a:ext cx="9448800" cy="66971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Joof Momodou Musa					</a:t>
            </a:r>
            <a:r>
              <a:rPr lang="en-US" sz="900" dirty="0"/>
              <a:t> GLOBAL TAKAFUL &amp; RE TAKAFUL FORUM					18.03.2021</a:t>
            </a:r>
            <a:endParaRPr 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B215B62-5D26-4926-A571-64C03804B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9" y="80282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18" y="331366"/>
            <a:ext cx="8904399" cy="1275206"/>
          </a:xfr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ENFORCED TRANSPARENCY AND FAIRNES IN TAKAFUL GIVES COMFORT TO PARTICIPANTS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981431"/>
              </p:ext>
            </p:extLst>
          </p:nvPr>
        </p:nvGraphicFramePr>
        <p:xfrm>
          <a:off x="916442" y="1218991"/>
          <a:ext cx="8537575" cy="500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102277-8671-4159-9137-5CD0CBEBF15F}" type="datetime3">
              <a:rPr lang="en-US" smtClean="0"/>
              <a:pPr>
                <a:defRPr/>
              </a:pPr>
              <a:t>13 March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A125D-C76B-471E-B371-6904B44B24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1487A-B28F-4ED6-AAFC-914329860213}"/>
              </a:ext>
            </a:extLst>
          </p:cNvPr>
          <p:cNvSpPr txBox="1"/>
          <p:nvPr/>
        </p:nvSpPr>
        <p:spPr>
          <a:xfrm>
            <a:off x="3203332" y="1629673"/>
            <a:ext cx="2512419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REGULATORS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F08B9-E1C8-433F-9E29-3AD2470E9E22}"/>
              </a:ext>
            </a:extLst>
          </p:cNvPr>
          <p:cNvSpPr txBox="1"/>
          <p:nvPr/>
        </p:nvSpPr>
        <p:spPr>
          <a:xfrm>
            <a:off x="8373621" y="4990068"/>
            <a:ext cx="1257973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OPRATOR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1CB43B-BC56-4655-9549-D9B4BDBAC98C}"/>
              </a:ext>
            </a:extLst>
          </p:cNvPr>
          <p:cNvCxnSpPr>
            <a:cxnSpLocks/>
          </p:cNvCxnSpPr>
          <p:nvPr/>
        </p:nvCxnSpPr>
        <p:spPr>
          <a:xfrm flipH="1">
            <a:off x="8490857" y="5359400"/>
            <a:ext cx="642257" cy="4535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CE9D13A8-9907-4E9B-B29A-214EAD4F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618" y="6160075"/>
            <a:ext cx="9448800" cy="66971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Joof Momodou Musa					</a:t>
            </a:r>
            <a:r>
              <a:rPr lang="en-US" sz="900" dirty="0"/>
              <a:t> GLOBAL TAKAFUL &amp; RE TAKAFUL FORUM					18.03.2021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CE3E6A3-27C3-4D3F-BB2E-889503C0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9" y="80282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3">
            <a:extLst>
              <a:ext uri="{FF2B5EF4-FFF2-40B4-BE49-F238E27FC236}">
                <a16:creationId xmlns:a16="http://schemas.microsoft.com/office/drawing/2014/main" id="{DCC5025B-3744-4B92-9D53-754C13B3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14" y="2106706"/>
            <a:ext cx="8504945" cy="428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FF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4400">
                <a:solidFill>
                  <a:srgbClr val="0000FF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4400">
                <a:solidFill>
                  <a:srgbClr val="0000FF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4400">
                <a:solidFill>
                  <a:srgbClr val="0000FF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4400">
                <a:solidFill>
                  <a:srgbClr val="0000FF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Micro-insurance 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Generally, micro-insurance is viewed just like other normal insurance on small scale for low-income people”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MicroTakaful</a:t>
            </a:r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: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 mechanism to provide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Shariah-based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protection to the blue collared,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under-privileged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individuals at an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affordable cost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”.</a:t>
            </a: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B35526B6-A13A-4323-9F26-11F9EF725C73}"/>
              </a:ext>
            </a:extLst>
          </p:cNvPr>
          <p:cNvSpPr txBox="1">
            <a:spLocks/>
          </p:cNvSpPr>
          <p:nvPr/>
        </p:nvSpPr>
        <p:spPr>
          <a:xfrm>
            <a:off x="97971" y="423234"/>
            <a:ext cx="9590315" cy="113406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MICRO-TAKAFUL AS A TOOL FOR FINANCIAL INCLUSSION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A616F636-90DA-4704-952A-6605F331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676" y="6269605"/>
            <a:ext cx="9794723" cy="66971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Joof Momodou Musa					</a:t>
            </a:r>
            <a:r>
              <a:rPr lang="en-US" sz="900" dirty="0"/>
              <a:t> GLOBAL TAKAFUL &amp; RE TAKAFUL FORUM					18.03.2021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1B3366-D2BE-480A-BABC-7E73D7A7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9" y="80282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1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ABCEF-58CB-42B2-95F8-6047EA61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4857"/>
            <a:ext cx="10417628" cy="3973286"/>
          </a:xfrm>
        </p:spPr>
        <p:txBody>
          <a:bodyPr>
            <a:normAutofit/>
          </a:bodyPr>
          <a:lstStyle/>
          <a:p>
            <a:r>
              <a:rPr lang="en-US" sz="2000" dirty="0"/>
              <a:t>WE CAN DESIGN MICRO-TAKAFUL PRODUCTS TO COVER HEALTH FOR TEACHERS AND STUDENTS</a:t>
            </a:r>
          </a:p>
          <a:p>
            <a:r>
              <a:rPr lang="en-US" sz="2000" dirty="0"/>
              <a:t>WE CAN DESIGN MICRO-TAKAFUL PRODUCTS TO GROUP PERSONAL ACCIDENT FOR STUDENTS</a:t>
            </a:r>
          </a:p>
          <a:p>
            <a:r>
              <a:rPr lang="en-US" sz="2000" dirty="0"/>
              <a:t>MICRO-TAKAFUL PRODUCTS COULD  BE DESIGNED TO COVER CREDIT </a:t>
            </a:r>
          </a:p>
          <a:p>
            <a:r>
              <a:rPr lang="en-US" sz="2000" dirty="0"/>
              <a:t>MICRO-TAKAFUL COULD ALSO BE DESIGNED TO COVER CROPS AND </a:t>
            </a:r>
            <a:r>
              <a:rPr lang="en-US" dirty="0"/>
              <a:t>POULTRY.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B3DAC-FC0C-4161-8FFF-B724FFB19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06542" y="4800602"/>
            <a:ext cx="2602676" cy="1379534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498204F1-0259-433D-A228-E574266F5956}"/>
              </a:ext>
            </a:extLst>
          </p:cNvPr>
          <p:cNvSpPr txBox="1">
            <a:spLocks/>
          </p:cNvSpPr>
          <p:nvPr/>
        </p:nvSpPr>
        <p:spPr>
          <a:xfrm>
            <a:off x="238846" y="489857"/>
            <a:ext cx="9174095" cy="113406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MICRO-TAKAFUL AS A TOOL FOR FINANCIAL INCLUSSION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D936384-065D-4CF8-A4E1-FC72553D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5736772"/>
            <a:ext cx="8129208" cy="66971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Joof Momodou Musa					</a:t>
            </a:r>
            <a:r>
              <a:rPr lang="en-US" sz="900" dirty="0"/>
              <a:t> GLOBAL TAKAFUL &amp; RE TAKAFUL FORUM					18.03.2021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5DD1F79-71C8-4792-B26F-C18AEE763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9" y="80282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9" y="609600"/>
            <a:ext cx="9546771" cy="22433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12" descr="f_2rrim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30542" y="3899009"/>
            <a:ext cx="2966846" cy="1936027"/>
          </a:xfrm>
          <a:solidFill>
            <a:srgbClr val="FFCC99"/>
          </a:solidFill>
          <a:ln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v0cwzu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09852" y="411214"/>
            <a:ext cx="4679423" cy="2243337"/>
          </a:xfrm>
          <a:prstGeom prst="rect">
            <a:avLst/>
          </a:prstGeom>
          <a:noFill/>
          <a:ln/>
        </p:spPr>
      </p:pic>
      <p:pic>
        <p:nvPicPr>
          <p:cNvPr id="6" name="Picture 7" descr="J01778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12" y="3884136"/>
            <a:ext cx="2500330" cy="193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5034A0-13DB-49B4-8691-EE7D88390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23687"/>
            <a:ext cx="6741422" cy="11138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78D799-5894-4E0F-A710-E59124FC647A}"/>
              </a:ext>
            </a:extLst>
          </p:cNvPr>
          <p:cNvSpPr txBox="1"/>
          <p:nvPr/>
        </p:nvSpPr>
        <p:spPr>
          <a:xfrm>
            <a:off x="6361102" y="3899009"/>
            <a:ext cx="4723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MOMODOU MUSA JOOF</a:t>
            </a:r>
          </a:p>
          <a:p>
            <a:r>
              <a:rPr lang="en-US" dirty="0">
                <a:solidFill>
                  <a:srgbClr val="00B0F0"/>
                </a:solidFill>
              </a:rPr>
              <a:t>MANAGING DIRECTOR/CEO</a:t>
            </a:r>
          </a:p>
          <a:p>
            <a:r>
              <a:rPr lang="en-US" dirty="0"/>
              <a:t>WEST AFRICA TAKAFUL, THE GAMBIA</a:t>
            </a:r>
          </a:p>
          <a:p>
            <a:r>
              <a:rPr lang="en-US" dirty="0"/>
              <a:t>Email: </a:t>
            </a:r>
            <a:r>
              <a:rPr lang="en-US" sz="2000" dirty="0">
                <a:hlinkClick r:id="rId6"/>
              </a:rPr>
              <a:t>momodoum@westafricatakaful.com</a:t>
            </a:r>
            <a:endParaRPr lang="en-US" sz="2000" dirty="0"/>
          </a:p>
          <a:p>
            <a:r>
              <a:rPr lang="en-US" sz="2000" dirty="0"/>
              <a:t>H/P +220 7344439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5D78EC0-16D1-41EA-AAA2-82290650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748" y="5529266"/>
            <a:ext cx="9898302" cy="1024192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Joof Momodou Musa					</a:t>
            </a:r>
            <a:r>
              <a:rPr lang="en-US" sz="900" dirty="0"/>
              <a:t> GLOBAL TAKAFUL &amp; RE TAKAFUL FORUM					18.03.2021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D10E520-89F9-4FF2-8638-DD8A825C4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9" y="80282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23/12/2020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5761" y="6196837"/>
            <a:ext cx="7766936" cy="597194"/>
          </a:xfrm>
        </p:spPr>
        <p:txBody>
          <a:bodyPr/>
          <a:lstStyle/>
          <a:p>
            <a:r>
              <a:rPr lang="en-US"/>
              <a:t>Joof Momodou Musa</a:t>
            </a:r>
          </a:p>
        </p:txBody>
      </p:sp>
      <p:pic>
        <p:nvPicPr>
          <p:cNvPr id="4" name="Picture 3" descr="aa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ab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12776"/>
            <a:ext cx="9144000" cy="4868862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"/>
            <a:ext cx="9144000" cy="1268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Foundation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DEE98-1C78-4953-B016-9CE158D6DD21}"/>
              </a:ext>
            </a:extLst>
          </p:cNvPr>
          <p:cNvSpPr txBox="1"/>
          <p:nvPr/>
        </p:nvSpPr>
        <p:spPr>
          <a:xfrm>
            <a:off x="3638551" y="6377296"/>
            <a:ext cx="6101442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GLOBAL TAKAFUL &amp; RE TAKAFUL FORUM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69872CA-F3B3-4F57-89D6-5F2AD126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993" y="-126081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609600"/>
            <a:ext cx="9307285" cy="84772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My Thesis on Takaful</a:t>
            </a:r>
          </a:p>
        </p:txBody>
      </p:sp>
      <p:pic>
        <p:nvPicPr>
          <p:cNvPr id="4" name="Content Placeholder 3" descr="THE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7104" y="1457326"/>
            <a:ext cx="3857320" cy="489386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51028" y="6406487"/>
            <a:ext cx="1240971" cy="451513"/>
          </a:xfrm>
          <a:solidFill>
            <a:srgbClr val="FFFF00"/>
          </a:solidFill>
        </p:spPr>
        <p:txBody>
          <a:bodyPr/>
          <a:lstStyle/>
          <a:p>
            <a:r>
              <a:rPr lang="en-US" sz="1400" dirty="0">
                <a:solidFill>
                  <a:prstClr val="black">
                    <a:tint val="75000"/>
                  </a:prstClr>
                </a:solidFill>
                <a:latin typeface="Calibri"/>
              </a:rPr>
              <a:t>18.03.2021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2648" y="6351186"/>
            <a:ext cx="10208380" cy="451513"/>
          </a:xfrm>
          <a:solidFill>
            <a:srgbClr val="FFFF00"/>
          </a:solidFill>
        </p:spPr>
        <p:txBody>
          <a:bodyPr/>
          <a:lstStyle/>
          <a:p>
            <a:r>
              <a:rPr lang="en-US" sz="1400" dirty="0"/>
              <a:t>Momodou Musa Joof						GLOBAL TAKAFUL &amp; RE TAKAFUL FORUM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6585A5B-D6EC-421F-A19E-F6D73A30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9" y="123826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9FA4-EE02-403D-B00C-71953224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AF8D9-6214-4CB4-A5E6-7442C7F0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291217"/>
            <a:ext cx="9751181" cy="3880773"/>
          </a:xfrm>
        </p:spPr>
        <p:txBody>
          <a:bodyPr/>
          <a:lstStyle/>
          <a:p>
            <a:r>
              <a:rPr lang="en-US" dirty="0"/>
              <a:t>PRESENTATION FLOW: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SLIDES		1	-	7 Analyses Conventional Insurance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SLIDES		8	-	13 Introduces to TAKAFUL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SLIDES		14	-	15	APPRECIATES MICRO TAKAFUL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CB76B-E3A4-43E8-ABF4-B599C6CE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1272"/>
            <a:ext cx="8836780" cy="1208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68586-C2DB-45C3-B93C-AD4EAC833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2" y="4231603"/>
            <a:ext cx="1918164" cy="17961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C533D-1215-4C17-8346-B9BBA14FE6D7}"/>
              </a:ext>
            </a:extLst>
          </p:cNvPr>
          <p:cNvSpPr txBox="1"/>
          <p:nvPr/>
        </p:nvSpPr>
        <p:spPr>
          <a:xfrm>
            <a:off x="2595496" y="4537901"/>
            <a:ext cx="735330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JERREH JEFF – SEREIGN TOUBA  NGORR YALLA MOURTADA JARAWLACK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19197DE0-1BBC-43F8-B69D-56E9186A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052" y="6096001"/>
            <a:ext cx="9199745" cy="722074"/>
          </a:xfrm>
          <a:solidFill>
            <a:srgbClr val="FFFF00"/>
          </a:solidFill>
        </p:spPr>
        <p:txBody>
          <a:bodyPr/>
          <a:lstStyle/>
          <a:p>
            <a:r>
              <a:rPr lang="en-US" sz="1400" dirty="0"/>
              <a:t>Joof Momodou Musa				GLOBAL TAKAFUL &amp; RE TAKAFUL FORUM			18.03.21</a:t>
            </a:r>
          </a:p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DD1B4B-F613-4B89-8997-C754BB150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498" y="5285554"/>
            <a:ext cx="7212531" cy="5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7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09719" y="2057848"/>
            <a:ext cx="8132358" cy="3590926"/>
          </a:xfrm>
        </p:spPr>
        <p:txBody>
          <a:bodyPr>
            <a:normAutofit fontScale="92500" lnSpcReduction="20000"/>
          </a:bodyPr>
          <a:lstStyle/>
          <a:p>
            <a:pPr algn="thaiDist" eaLnBrk="1" hangingPunct="1">
              <a:lnSpc>
                <a:spcPct val="110000"/>
              </a:lnSpc>
            </a:pPr>
            <a:r>
              <a:rPr lang="en-US" dirty="0"/>
              <a:t>P</a:t>
            </a:r>
            <a:r>
              <a:rPr lang="en-US" sz="2400" dirty="0"/>
              <a:t>ooling of common resources to help the needy – </a:t>
            </a:r>
            <a:r>
              <a:rPr lang="en-US" sz="2400" dirty="0">
                <a:solidFill>
                  <a:srgbClr val="00B0F0"/>
                </a:solidFill>
              </a:rPr>
              <a:t>the ‘fortunate many’</a:t>
            </a:r>
            <a:r>
              <a:rPr lang="en-US" sz="2400" dirty="0"/>
              <a:t> helping </a:t>
            </a:r>
            <a:r>
              <a:rPr lang="en-US" sz="2400" dirty="0">
                <a:solidFill>
                  <a:schemeClr val="accent5"/>
                </a:solidFill>
              </a:rPr>
              <a:t>the ‘unfortunate few</a:t>
            </a:r>
            <a:r>
              <a:rPr lang="en-US" sz="2400" dirty="0"/>
              <a:t>’.</a:t>
            </a:r>
          </a:p>
          <a:p>
            <a:pPr algn="thaiDist" eaLnBrk="1" hangingPunct="1">
              <a:lnSpc>
                <a:spcPct val="110000"/>
              </a:lnSpc>
            </a:pPr>
            <a:r>
              <a:rPr lang="en-US" sz="2400" dirty="0"/>
              <a:t>Therefore the concept embodies the element of :-</a:t>
            </a:r>
          </a:p>
          <a:p>
            <a:pPr lvl="1" algn="thaiDist" eaLnBrk="1" hangingPunct="1">
              <a:lnSpc>
                <a:spcPct val="110000"/>
              </a:lnSpc>
            </a:pPr>
            <a:r>
              <a:rPr lang="en-US" sz="2400" dirty="0"/>
              <a:t>Joint help</a:t>
            </a:r>
          </a:p>
          <a:p>
            <a:pPr lvl="1" algn="thaiDist" eaLnBrk="1" hangingPunct="1">
              <a:lnSpc>
                <a:spcPct val="110000"/>
              </a:lnSpc>
            </a:pPr>
            <a:r>
              <a:rPr lang="en-US" sz="2400" dirty="0"/>
              <a:t>Solidarity</a:t>
            </a:r>
          </a:p>
          <a:p>
            <a:pPr lvl="1" algn="thaiDist" eaLnBrk="1" hangingPunct="1">
              <a:lnSpc>
                <a:spcPct val="110000"/>
              </a:lnSpc>
            </a:pPr>
            <a:r>
              <a:rPr lang="en-US" sz="2400" dirty="0"/>
              <a:t>Cooperation.</a:t>
            </a:r>
          </a:p>
          <a:p>
            <a:pPr algn="thaiDist" eaLnBrk="1" hangingPunct="1">
              <a:lnSpc>
                <a:spcPct val="110000"/>
              </a:lnSpc>
            </a:pPr>
            <a:r>
              <a:rPr lang="en-US" sz="2400" dirty="0"/>
              <a:t>Conceptually insurance is not contrary to the rules of Islam.</a:t>
            </a:r>
          </a:p>
          <a:p>
            <a:pPr algn="thaiDist" eaLnBrk="1" hangingPunct="1">
              <a:lnSpc>
                <a:spcPct val="110000"/>
              </a:lnSpc>
            </a:pPr>
            <a:r>
              <a:rPr lang="en-US" sz="2400" dirty="0"/>
              <a:t>But for their </a:t>
            </a:r>
            <a:r>
              <a:rPr lang="en-US" sz="2400" dirty="0">
                <a:solidFill>
                  <a:srgbClr val="FF0000"/>
                </a:solidFill>
              </a:rPr>
              <a:t>Principles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>
                <a:solidFill>
                  <a:srgbClr val="FF0000"/>
                </a:solidFill>
              </a:rPr>
              <a:t> Practice (Conventional Insurance)</a:t>
            </a:r>
          </a:p>
          <a:p>
            <a:pPr algn="thaiDist" eaLnBrk="1" hangingPunct="1">
              <a:lnSpc>
                <a:spcPct val="110000"/>
              </a:lnSpc>
            </a:pPr>
            <a:endParaRPr lang="en-US" sz="2000" dirty="0"/>
          </a:p>
          <a:p>
            <a:pPr algn="thaiDist" eaLnBrk="1" hangingPunct="1">
              <a:lnSpc>
                <a:spcPct val="110000"/>
              </a:lnSpc>
            </a:pPr>
            <a:endParaRPr lang="en-US" sz="2000" dirty="0"/>
          </a:p>
          <a:p>
            <a:pPr marL="1798638" lvl="2" indent="-876300" algn="thaiDist">
              <a:lnSpc>
                <a:spcPct val="80000"/>
              </a:lnSpc>
              <a:buNone/>
            </a:pPr>
            <a:endParaRPr lang="en-US" dirty="0"/>
          </a:p>
          <a:p>
            <a:pPr marL="1798638" lvl="2" indent="-876300" algn="thaiDist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881411" y="6096001"/>
            <a:ext cx="1579760" cy="761999"/>
          </a:xfrm>
          <a:solidFill>
            <a:srgbClr val="FFFF00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 sz="1400" dirty="0"/>
              <a:t>18.03.2021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49053" y="6096001"/>
            <a:ext cx="8132358" cy="722074"/>
          </a:xfrm>
          <a:solidFill>
            <a:srgbClr val="FFFF00"/>
          </a:solidFill>
        </p:spPr>
        <p:txBody>
          <a:bodyPr/>
          <a:lstStyle/>
          <a:p>
            <a:r>
              <a:rPr lang="en-US" sz="1400" dirty="0"/>
              <a:t>Joof Momodou Musa				GLOBAL TAKAFUL &amp; RE TAKAFUL FORUM</a:t>
            </a:r>
          </a:p>
          <a:p>
            <a:endParaRPr lang="en-US" sz="1400" dirty="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749053" y="1379882"/>
            <a:ext cx="424815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cs typeface="Arial" charset="0"/>
              </a:rPr>
              <a:t>The Concept of Insurance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00ECB26-0EA0-4590-BAC4-AA09D171C4F8}"/>
              </a:ext>
            </a:extLst>
          </p:cNvPr>
          <p:cNvSpPr txBox="1">
            <a:spLocks/>
          </p:cNvSpPr>
          <p:nvPr/>
        </p:nvSpPr>
        <p:spPr>
          <a:xfrm>
            <a:off x="749053" y="310171"/>
            <a:ext cx="8457700" cy="87797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Islamic View of Insurance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520C377-9EAF-479F-97BE-7D70E54B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291" y="15735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905435" y="1429212"/>
            <a:ext cx="5310095" cy="588887"/>
          </a:xfr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u="sng" dirty="0"/>
              <a:t>Presence of </a:t>
            </a:r>
            <a:r>
              <a:rPr lang="en-US" sz="4000" i="1" u="sng" dirty="0" err="1">
                <a:solidFill>
                  <a:srgbClr val="FF0000"/>
                </a:solidFill>
              </a:rPr>
              <a:t>Gharar</a:t>
            </a:r>
            <a:endParaRPr lang="en-US" sz="4000" i="1" u="sng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27315" y="2268071"/>
            <a:ext cx="8397367" cy="3700929"/>
          </a:xfrm>
        </p:spPr>
        <p:txBody>
          <a:bodyPr>
            <a:noAutofit/>
          </a:bodyPr>
          <a:lstStyle/>
          <a:p>
            <a:pPr algn="thaiDist" eaLnBrk="1" hangingPunct="1">
              <a:lnSpc>
                <a:spcPct val="90000"/>
              </a:lnSpc>
            </a:pPr>
            <a:r>
              <a:rPr lang="en-US" sz="2800" dirty="0"/>
              <a:t>Selling/Buying of Goods or services that do not exist.</a:t>
            </a:r>
          </a:p>
          <a:p>
            <a:pPr algn="thaiDist" eaLnBrk="1" hangingPunct="1">
              <a:lnSpc>
                <a:spcPct val="90000"/>
              </a:lnSpc>
            </a:pPr>
            <a:r>
              <a:rPr lang="en-US" sz="2800" dirty="0"/>
              <a:t>Selling/Buying of Goods or services that exist but unable to be delivered to buyer.</a:t>
            </a:r>
          </a:p>
          <a:p>
            <a:pPr algn="thaiDist" eaLnBrk="1" hangingPunct="1">
              <a:lnSpc>
                <a:spcPct val="90000"/>
              </a:lnSpc>
            </a:pPr>
            <a:r>
              <a:rPr lang="en-US" sz="2800" dirty="0"/>
              <a:t>Selling/Buying of Goods or services that exist and can be delivered to the buyer but not able to determine/know of its modes, quantum, exact timing, source, etc.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Joof Momodou Musa			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847850" y="31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7C1559EF-77C2-46F5-9BA8-6FDFA1E31718}"/>
              </a:ext>
            </a:extLst>
          </p:cNvPr>
          <p:cNvSpPr txBox="1">
            <a:spLocks noChangeArrowheads="1"/>
          </p:cNvSpPr>
          <p:nvPr/>
        </p:nvSpPr>
        <p:spPr>
          <a:xfrm>
            <a:off x="905435" y="404532"/>
            <a:ext cx="8319247" cy="63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5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Contracts Not in line with Shariah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C5884A06-2D80-4414-B8FD-1A444ACFBA05}"/>
              </a:ext>
            </a:extLst>
          </p:cNvPr>
          <p:cNvSpPr txBox="1">
            <a:spLocks/>
          </p:cNvSpPr>
          <p:nvPr/>
        </p:nvSpPr>
        <p:spPr>
          <a:xfrm>
            <a:off x="747129" y="6135926"/>
            <a:ext cx="9775371" cy="722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Joof Momodou Musa				GLOBAL TAKAFUL &amp; RE TAKAFUL FORUM				18.03.2021</a:t>
            </a:r>
          </a:p>
          <a:p>
            <a:endParaRPr lang="en-US" sz="16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138C989-779E-46B7-B334-B5AEBE58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291" y="15735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646634"/>
            <a:ext cx="10450286" cy="3230637"/>
          </a:xfrm>
        </p:spPr>
        <p:txBody>
          <a:bodyPr>
            <a:normAutofit lnSpcReduction="1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Due to its Buy-Sell transaction.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Subject matter uncertain.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For how long premium is to be paid.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When would </a:t>
            </a:r>
            <a:r>
              <a:rPr lang="en-US" sz="2800" dirty="0"/>
              <a:t>claim</a:t>
            </a:r>
            <a:r>
              <a:rPr lang="en-US" sz="2400" dirty="0"/>
              <a:t> occur and what would be its quantum.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Source of payment not known.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Lopsidedness nature resulting in ‘injury’ or unjust loss to one side only.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77334" y="5736772"/>
            <a:ext cx="9293980" cy="66971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Joof Momodou Musa					</a:t>
            </a:r>
            <a:r>
              <a:rPr lang="en-US" sz="900" dirty="0"/>
              <a:t> GLOBAL TAKAFUL &amp; RE TAKAFUL FORUM					18.03.2021</a:t>
            </a:r>
            <a:endParaRPr lang="en-US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B75C5DAC-CC1A-4D56-AB3C-C781D51D46A9}"/>
              </a:ext>
            </a:extLst>
          </p:cNvPr>
          <p:cNvSpPr txBox="1">
            <a:spLocks noChangeArrowheads="1"/>
          </p:cNvSpPr>
          <p:nvPr/>
        </p:nvSpPr>
        <p:spPr>
          <a:xfrm>
            <a:off x="905435" y="404532"/>
            <a:ext cx="8319247" cy="63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5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Contracts Not in line with Shariah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79D71922-4AEC-49B3-A68C-BDB86A098FE4}"/>
              </a:ext>
            </a:extLst>
          </p:cNvPr>
          <p:cNvSpPr txBox="1">
            <a:spLocks noChangeArrowheads="1"/>
          </p:cNvSpPr>
          <p:nvPr/>
        </p:nvSpPr>
        <p:spPr>
          <a:xfrm>
            <a:off x="905435" y="1545756"/>
            <a:ext cx="5853953" cy="5888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i="1" u="sng" dirty="0" err="1"/>
              <a:t>Gharar</a:t>
            </a:r>
            <a:r>
              <a:rPr lang="en-US" sz="4000" i="1" u="sng" dirty="0"/>
              <a:t> in Insurance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A086A64-0179-41E3-B86C-8ADCBD00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291" y="15735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92629" y="2330824"/>
            <a:ext cx="8484453" cy="397849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Policyholder hoping to receive ‘huge’ proceed from claims against ‘small’ payment of premium.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Chances policyholder loosing all premium paid.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Like a chance transaction.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4"/>
                </a:solidFill>
              </a:rPr>
              <a:t>Profit or loss of insurer depends on the chance of misfortune happening or otherwise (underwriting result)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41A19CFE-4A07-42F0-825F-34FACF455DFA}"/>
              </a:ext>
            </a:extLst>
          </p:cNvPr>
          <p:cNvSpPr txBox="1">
            <a:spLocks noChangeArrowheads="1"/>
          </p:cNvSpPr>
          <p:nvPr/>
        </p:nvSpPr>
        <p:spPr>
          <a:xfrm>
            <a:off x="905435" y="404532"/>
            <a:ext cx="8319247" cy="63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5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Contracts Not in line with Shariah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E6C3B80A-5A03-4319-8FC7-4411E89679B5}"/>
              </a:ext>
            </a:extLst>
          </p:cNvPr>
          <p:cNvSpPr txBox="1">
            <a:spLocks noChangeArrowheads="1"/>
          </p:cNvSpPr>
          <p:nvPr/>
        </p:nvSpPr>
        <p:spPr>
          <a:xfrm>
            <a:off x="905435" y="1411282"/>
            <a:ext cx="5853953" cy="5888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i="1" u="sng" dirty="0" err="1">
                <a:solidFill>
                  <a:srgbClr val="FF0000"/>
                </a:solidFill>
              </a:rPr>
              <a:t>Maisir</a:t>
            </a:r>
            <a:r>
              <a:rPr lang="en-US" sz="4000" i="1" u="sng" dirty="0"/>
              <a:t> in Insurance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90FFAE6A-3671-4C82-AD71-4B3CC324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5736772"/>
            <a:ext cx="9293980" cy="66971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Joof Momodou Musa					</a:t>
            </a:r>
            <a:r>
              <a:rPr lang="en-US" sz="900" dirty="0"/>
              <a:t> GLOBAL TAKAFUL &amp; RE TAKAFUL FORUM					18.03.2021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E1C7FE9-F2D7-4939-BA31-3078099B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9" y="80282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2135560" y="1484784"/>
            <a:ext cx="7366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800" u="sng" dirty="0"/>
              <a:t>The presence of </a:t>
            </a:r>
            <a:r>
              <a:rPr lang="en-US" sz="2800" u="sng" dirty="0" err="1">
                <a:solidFill>
                  <a:srgbClr val="FF0000"/>
                </a:solidFill>
              </a:rPr>
              <a:t>Riba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/>
              <a:t>in Practice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2132856"/>
            <a:ext cx="8675687" cy="4367978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Investment of premium in </a:t>
            </a:r>
            <a:r>
              <a:rPr lang="en-US" dirty="0" err="1"/>
              <a:t>riba</a:t>
            </a:r>
            <a:r>
              <a:rPr lang="en-US" dirty="0"/>
              <a:t>-based (interest) avenues.</a:t>
            </a:r>
          </a:p>
          <a:p>
            <a:pPr eaLnBrk="1" hangingPunct="1"/>
            <a:r>
              <a:rPr lang="en-US" dirty="0"/>
              <a:t>Interest on policy loan.</a:t>
            </a:r>
          </a:p>
          <a:p>
            <a:pPr eaLnBrk="1" hangingPunct="1"/>
            <a:r>
              <a:rPr lang="en-US" dirty="0"/>
              <a:t>Refund of premium not on pro-rata basis.</a:t>
            </a:r>
          </a:p>
          <a:p>
            <a:pPr eaLnBrk="1" hangingPunct="1"/>
            <a:r>
              <a:rPr lang="en-US" dirty="0"/>
              <a:t>Guaranteed return.			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92313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135560" y="404665"/>
            <a:ext cx="7247926" cy="725043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  <a:latin typeface="Impact" pitchFamily="34" charset="0"/>
              </a:rPr>
              <a:t>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  <a:latin typeface="Impact" pitchFamily="34" charset="0"/>
              </a:rPr>
              <a:t>CONTRACT NOT IN LINE WITH SHARIAH </a:t>
            </a:r>
            <a:br>
              <a:rPr lang="en-US" sz="3200" b="1" dirty="0">
                <a:solidFill>
                  <a:schemeClr val="tx2"/>
                </a:solidFill>
                <a:latin typeface="Impact" pitchFamily="34" charset="0"/>
              </a:rPr>
            </a:br>
            <a:endParaRPr lang="en-US" sz="3200" b="1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9" name="Picture 5" descr="J01489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59829" y="3962399"/>
            <a:ext cx="3657599" cy="1984615"/>
          </a:xfrm>
          <a:prstGeom prst="rect">
            <a:avLst/>
          </a:prstGeom>
          <a:noFill/>
          <a:ln/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A11EB33B-9E19-4BBE-AE80-D8FF8F9D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228" y="5947014"/>
            <a:ext cx="10058399" cy="90889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Joof Momodou Musa					</a:t>
            </a:r>
            <a:r>
              <a:rPr lang="en-US" sz="900" dirty="0"/>
              <a:t> GLOBAL TAKAFUL &amp; RE TAKAFUL FORUM					18.03.2021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0A5EB75-BBFD-4770-ACF2-5660D2D8B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9" y="80282"/>
            <a:ext cx="23812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1382</TotalTime>
  <Words>1060</Words>
  <Application>Microsoft Office PowerPoint</Application>
  <PresentationFormat>Widescreen</PresentationFormat>
  <Paragraphs>141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 Black</vt:lpstr>
      <vt:lpstr>Calibri</vt:lpstr>
      <vt:lpstr>Impact</vt:lpstr>
      <vt:lpstr>Lucida Sans Unicode</vt:lpstr>
      <vt:lpstr>Palatino Linotype</vt:lpstr>
      <vt:lpstr>Perpetua</vt:lpstr>
      <vt:lpstr>Tahoma</vt:lpstr>
      <vt:lpstr>Times New Roman</vt:lpstr>
      <vt:lpstr>Trebuchet MS</vt:lpstr>
      <vt:lpstr>Wingdings</vt:lpstr>
      <vt:lpstr>Wingdings 2</vt:lpstr>
      <vt:lpstr>Wingdings 3</vt:lpstr>
      <vt:lpstr>Facet</vt:lpstr>
      <vt:lpstr>TAKAFUL – FASTEST TOOL FOR ECONOMIC GROWTH AND FINANCIAL INCLUSSION</vt:lpstr>
      <vt:lpstr>PowerPoint Presentation</vt:lpstr>
      <vt:lpstr>My Thesis on Takaful</vt:lpstr>
      <vt:lpstr>PowerPoint Presentation</vt:lpstr>
      <vt:lpstr>PowerPoint Presentation</vt:lpstr>
      <vt:lpstr>Presence of Gharar</vt:lpstr>
      <vt:lpstr>PowerPoint Presentation</vt:lpstr>
      <vt:lpstr>PowerPoint Presentation</vt:lpstr>
      <vt:lpstr>The presence of Riba in Practice</vt:lpstr>
      <vt:lpstr>  As defined in Section 2 Takaful Act 1984: (Malaysia)</vt:lpstr>
      <vt:lpstr>PowerPoint Presentation</vt:lpstr>
      <vt:lpstr> THE SYSTEM OF TAKAFUL OR SHARIAH COMPLIANT INSURANCE</vt:lpstr>
      <vt:lpstr>TAKAFUL AS TOOL FOR ECONOMIC GROWTH</vt:lpstr>
      <vt:lpstr>   </vt:lpstr>
      <vt:lpstr>ENFORCED TRANSPARENCY AND FAIRNES IN TAKAFUL GIVES COMFORT TO PARTICIPANTS</vt:lpstr>
      <vt:lpstr>PowerPoint Presentation</vt:lpstr>
      <vt:lpstr>PowerPoint Presentation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Momodou Musa Joof</dc:creator>
  <cp:lastModifiedBy>Momodou Musa Joof</cp:lastModifiedBy>
  <cp:revision>44</cp:revision>
  <dcterms:created xsi:type="dcterms:W3CDTF">2021-03-11T18:12:50Z</dcterms:created>
  <dcterms:modified xsi:type="dcterms:W3CDTF">2021-03-13T16:11:11Z</dcterms:modified>
</cp:coreProperties>
</file>